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7" r:id="rId2"/>
    <p:sldId id="261" r:id="rId3"/>
    <p:sldId id="263" r:id="rId4"/>
    <p:sldId id="295" r:id="rId5"/>
    <p:sldId id="294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82" r:id="rId18"/>
    <p:sldId id="281" r:id="rId19"/>
    <p:sldId id="280" r:id="rId20"/>
    <p:sldId id="279" r:id="rId21"/>
    <p:sldId id="278" r:id="rId22"/>
    <p:sldId id="277" r:id="rId23"/>
    <p:sldId id="276" r:id="rId24"/>
    <p:sldId id="275" r:id="rId25"/>
    <p:sldId id="274" r:id="rId26"/>
    <p:sldId id="273" r:id="rId27"/>
    <p:sldId id="272" r:id="rId28"/>
    <p:sldId id="271" r:id="rId29"/>
    <p:sldId id="270" r:id="rId30"/>
    <p:sldId id="269" r:id="rId31"/>
    <p:sldId id="262" r:id="rId32"/>
    <p:sldId id="264" r:id="rId33"/>
    <p:sldId id="265" r:id="rId34"/>
    <p:sldId id="266" r:id="rId35"/>
    <p:sldId id="267" r:id="rId36"/>
    <p:sldId id="268" r:id="rId37"/>
  </p:sldIdLst>
  <p:sldSz cx="24384000" cy="13716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Helveticish Bold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464"/>
    <a:srgbClr val="4A452A"/>
    <a:srgbClr val="6B6752"/>
    <a:srgbClr val="777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465" autoAdjust="0"/>
  </p:normalViewPr>
  <p:slideViewPr>
    <p:cSldViewPr>
      <p:cViewPr varScale="1">
        <p:scale>
          <a:sx n="56" d="100"/>
          <a:sy n="56" d="100"/>
        </p:scale>
        <p:origin x="5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D6A8-5F4D-4F61-B223-547E641E0C4B}" type="datetimeFigureOut">
              <a:rPr lang="es-ES" smtClean="0"/>
              <a:t>26/06/2025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3BA2F-FC43-47D1-B06B-87A25F12AC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3BA2F-FC43-47D1-B06B-87A25F12AC30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60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3BA2F-FC43-47D1-B06B-87A25F12AC30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6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GVGkrsWBxnwAB6yDH6CYJHEVTJjtQHg1SdazVQDB7wWLT8rPdrS5MahuL1DqSaoAl" TargetMode="External"/><Relationship Id="rId7" Type="http://schemas.openxmlformats.org/officeDocument/2006/relationships/hyperlink" Target="https://www.facebook.com/FundacionNaturalezayHombre/posts/pfbid02c4qZnzLbiZ6LLX5it7H98b1zX3XbXC2d26JcUobHHcdzzNd6cHYtAZYTPAtoviknl" TargetMode="External"/><Relationship Id="rId2" Type="http://schemas.openxmlformats.org/officeDocument/2006/relationships/hyperlink" Target="https://www.instagram.com/p/DJ35KrOIGAD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J1u5c9ov3u/?utm_source=ig_web_copy_link&amp;igsh=MzRlODBiNWFlZA==" TargetMode="External"/><Relationship Id="rId5" Type="http://schemas.openxmlformats.org/officeDocument/2006/relationships/hyperlink" Target="https://www.instagram.com/p/DJ11o2aIlYy/?utm_source=ig_web_copy_link&amp;igsh=MzRlODBiNWFlZA==" TargetMode="External"/><Relationship Id="rId4" Type="http://schemas.openxmlformats.org/officeDocument/2006/relationships/hyperlink" Target="https://www.facebook.com/FundacionNaturalezayHombre/posts/pfbid0n1U734bh6nV691pHGb1pQTzF46m9nBfc7wXdK3pB8ZxGirdAMkHoPEcezWZpNh8C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L2v1FG2iF3HoMF9jN4a93eayEDweRWkmRCnL3hxE9bdqqwhKdfUN818YpLAYHg2Nl" TargetMode="External"/><Relationship Id="rId7" Type="http://schemas.openxmlformats.org/officeDocument/2006/relationships/hyperlink" Target="https://www.instagram.com/p/DJo8w_8oJJM/?utm_source=ig_web_copy_link&amp;igsh=MzRlODBiNWFlZA==" TargetMode="External"/><Relationship Id="rId2" Type="http://schemas.openxmlformats.org/officeDocument/2006/relationships/hyperlink" Target="https://www.instagram.com/p/DJ1ZaBcImmd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1095347102613741" TargetMode="External"/><Relationship Id="rId5" Type="http://schemas.openxmlformats.org/officeDocument/2006/relationships/hyperlink" Target="https://www.instagram.com/p/DJrErkEIFki/?utm_source=ig_web_copy_link&amp;igsh=MzRlODBiNWFlZA==" TargetMode="External"/><Relationship Id="rId4" Type="http://schemas.openxmlformats.org/officeDocument/2006/relationships/hyperlink" Target="https://x.com/fundNYH/status/192443964644177967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fundNYH/status/1922685205107654979" TargetMode="External"/><Relationship Id="rId2" Type="http://schemas.openxmlformats.org/officeDocument/2006/relationships/hyperlink" Target="https://www.facebook.com/FundacionNaturalezayHombre/posts/pfbid02hu4NJ1Gv14fceFHPixGc6ZLfpGdf3FNj9QFtaeVbd32makBzN74n7FtJBHrNEC4n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1asPaR7wvnHiVMRnqd77eYywZeSPsEL8KeQKjTvW2nMafwu64HgWUUKSWms2unE2l" TargetMode="External"/><Relationship Id="rId5" Type="http://schemas.openxmlformats.org/officeDocument/2006/relationships/hyperlink" Target="https://www.instagram.com/p/DJjV86OoXpD/?utm_source=ig_web_copy_link&amp;igsh=MzRlODBiNWFlZA==" TargetMode="External"/><Relationship Id="rId4" Type="http://schemas.openxmlformats.org/officeDocument/2006/relationships/hyperlink" Target="https://www.instagram.com/p/DJlzXvXow9R/?utm_source=ig_web_copy_link&amp;igsh=MzRlODBiNWFlZA=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2sUPhra6tkxxAjVUrzsKFEabHf6cEXHoy5RRfgZs6o2XnJL7rkZLZnPCitiSkcr1el" TargetMode="External"/><Relationship Id="rId2" Type="http://schemas.openxmlformats.org/officeDocument/2006/relationships/hyperlink" Target="https://www.instagram.com/p/DJoc9c9IynV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1asPaR7wvnHiVMRnqd77eYywZeSPsEL8KeQKjTvW2nMafwu64HgWUUKSWms2unE2l" TargetMode="External"/><Relationship Id="rId5" Type="http://schemas.openxmlformats.org/officeDocument/2006/relationships/hyperlink" Target="https://www.instagram.com/p/DJbaBkLuZTO/?utm_source=ig_web_copy_link&amp;igsh=MzRlODBiNWFlZA==" TargetMode="External"/><Relationship Id="rId4" Type="http://schemas.openxmlformats.org/officeDocument/2006/relationships/hyperlink" Target="https://x.com/fundNYH/status/192261550892851241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X4LKUb3k6RBkUeezpovvVt1jKVFnKs2oLGSm9awXsgEAfzKHFTwsGBkbw4A461vfl" TargetMode="External"/><Relationship Id="rId2" Type="http://schemas.openxmlformats.org/officeDocument/2006/relationships/hyperlink" Target="https://www.instagram.com/p/DJZZM8iIqnn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x.com/fundNYH/status/1919431408340050204" TargetMode="External"/><Relationship Id="rId5" Type="http://schemas.openxmlformats.org/officeDocument/2006/relationships/hyperlink" Target="https://www.facebook.com/FundacionNaturalezayHombre/posts/pfbid03NwgWRtKhYEJkywkjj3B85LstCkBhthZrnxNxuyinYQSRnxjZKPdkN62Fp8EYbqbl" TargetMode="External"/><Relationship Id="rId4" Type="http://schemas.openxmlformats.org/officeDocument/2006/relationships/hyperlink" Target="https://www.instagram.com/p/DJR1FOSJyLC/?utm_source=ig_web_copy_link&amp;igsh=MzRlODBiNWFlZA==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K8V2Va3aKLRiKnhcoKci6CQ9rsVstH3vZ66VaM8RwMtHAeHEHSBiMrj2eqYXCsYgl" TargetMode="External"/><Relationship Id="rId7" Type="http://schemas.openxmlformats.org/officeDocument/2006/relationships/hyperlink" Target="https://x.com/fundNYH/status/1919332263591837792" TargetMode="External"/><Relationship Id="rId2" Type="http://schemas.openxmlformats.org/officeDocument/2006/relationships/hyperlink" Target="https://www.instagram.com/p/DJJd6MqoXpj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36BE8yuyzZ6HKAdMP5NRgG3pLemjS7w5qKnK4HdQCaAr8GMMZNMgc8hCdYfXQWpwLl" TargetMode="External"/><Relationship Id="rId5" Type="http://schemas.openxmlformats.org/officeDocument/2006/relationships/hyperlink" Target="https://www.instagram.com/p/DJREYvlo-bU/?utm_source=ig_web_copy_link&amp;igsh=MzRlODBiNWFlZA==" TargetMode="External"/><Relationship Id="rId4" Type="http://schemas.openxmlformats.org/officeDocument/2006/relationships/hyperlink" Target="https://x.com/fundNYH/status/19182624515665309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2W98zSjADv2NRbvE72FbDkoQqSX4DmPGWdoRgzhCYp3tNtKQ4HMMyFR1hUpMUd5fdl" TargetMode="External"/><Relationship Id="rId7" Type="http://schemas.openxmlformats.org/officeDocument/2006/relationships/hyperlink" Target="https://x.com/fundNYH/status/1914725574494368030" TargetMode="External"/><Relationship Id="rId2" Type="http://schemas.openxmlformats.org/officeDocument/2006/relationships/hyperlink" Target="https://www.instagram.com/p/DIyHHzhIT6q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YqXYcwwVLYS4RKfAttxbqt6cAvNaYFGwsxYq3kL5Jtm2UsQv2cjjfxUjK88jYRpgl" TargetMode="External"/><Relationship Id="rId5" Type="http://schemas.openxmlformats.org/officeDocument/2006/relationships/hyperlink" Target="https://www.instagram.com/p/DIwYBKqoagS/?utm_source=ig_web_copy_link&amp;igsh=MzRlODBiNWFlZA==" TargetMode="External"/><Relationship Id="rId4" Type="http://schemas.openxmlformats.org/officeDocument/2006/relationships/hyperlink" Target="https://x.com/fundNYH/status/19149712885541605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hQ78GTynEGuCQQtw1qFVVLjDaxgS34g3X7bqvhxBxZVjkwoBBTu9EGf4ySHGFKjtl" TargetMode="External"/><Relationship Id="rId7" Type="http://schemas.openxmlformats.org/officeDocument/2006/relationships/hyperlink" Target="https://x.com/fundNYH/status/1909573112619770311" TargetMode="External"/><Relationship Id="rId2" Type="http://schemas.openxmlformats.org/officeDocument/2006/relationships/hyperlink" Target="https://www.instagram.com/p/DIvur2doZp2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32ssn5HSZTr8UKAjSQRY8myaaroaScssQNxnunMh1KDTiQUpMBoxWCaFHawjQKRH2l" TargetMode="External"/><Relationship Id="rId5" Type="http://schemas.openxmlformats.org/officeDocument/2006/relationships/hyperlink" Target="https://www.instagram.com/p/DILyLpPIM7P/?utm_source=ig_web_copy_link&amp;igsh=MzRlODBiNWFlZA==" TargetMode="External"/><Relationship Id="rId4" Type="http://schemas.openxmlformats.org/officeDocument/2006/relationships/hyperlink" Target="https://x.com/fundNYH/status/19146428170888893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37LotMTXCETV38kEUWNVemk1HT9qsLBu7MuU2zuBai2gPmSAY9FxUrKgCXs4SCwxAl" TargetMode="External"/><Relationship Id="rId7" Type="http://schemas.openxmlformats.org/officeDocument/2006/relationships/hyperlink" Target="https://x.com/fundNYH/status/1909555163389452334" TargetMode="External"/><Relationship Id="rId2" Type="http://schemas.openxmlformats.org/officeDocument/2006/relationships/hyperlink" Target="https://www.instagram.com/p/DH6PMiSI6iA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efdmyqVDr88JDzSZDUedyosQbvzGd6ZbyZGNjqs7w52b5Uj7ohKAWqTSfJAZkaYTl" TargetMode="External"/><Relationship Id="rId5" Type="http://schemas.openxmlformats.org/officeDocument/2006/relationships/hyperlink" Target="https://www.instagram.com/p/DILnterIAEh/?utm_source=ig_web_copy_link&amp;igsh=MzRlODBiNWFlZA==" TargetMode="External"/><Relationship Id="rId4" Type="http://schemas.openxmlformats.org/officeDocument/2006/relationships/hyperlink" Target="https://x.com/fundNYH/status/190710461281068254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37LotMTXCETV38kEUWNVemk1HT9qsLBu7MuU2zuBai2gPmSAY9FxUrKgCXs4SCwxAl" TargetMode="External"/><Relationship Id="rId7" Type="http://schemas.openxmlformats.org/officeDocument/2006/relationships/hyperlink" Target="https://x.com/fundNYH/status/1907088541781262815" TargetMode="External"/><Relationship Id="rId2" Type="http://schemas.openxmlformats.org/officeDocument/2006/relationships/hyperlink" Target="https://www.instagram.com/p/DH5iJuHIrQB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wi6DMqwJXxZUy3rxey4EmrPAX4cxbadHDU5RvdyaXt3SRF7AoKbVwuaxZazk2Lahl" TargetMode="External"/><Relationship Id="rId5" Type="http://schemas.openxmlformats.org/officeDocument/2006/relationships/hyperlink" Target="https://www.instagram.com/p/DH6GCo2I6Kc/?utm_source=ig_web_copy_link&amp;igsh=MzRlODBiNWFlZA==" TargetMode="External"/><Relationship Id="rId4" Type="http://schemas.openxmlformats.org/officeDocument/2006/relationships/hyperlink" Target="https://x.com/fundNYH/status/19070049953476035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2SxTAVsVeVPLiEYUma9sZcwovDL5sMMPxVyE42VfREtCGfLtYSLAny41ZnvVYgZcbl" TargetMode="External"/><Relationship Id="rId2" Type="http://schemas.openxmlformats.org/officeDocument/2006/relationships/hyperlink" Target="https://x.com/fundNYH/status/19066488142214677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x.com/fundNYH/status/1906737815162925112" TargetMode="External"/><Relationship Id="rId5" Type="http://schemas.openxmlformats.org/officeDocument/2006/relationships/hyperlink" Target="https://www.facebook.com/FundacionNaturalezayHombre/posts/pfbid023eyard1Y5UhABtCNoMw3ty5b8BMd7nGrqbProiVZwT4WKEWxYuPTqVjVMkAb5S8Xl" TargetMode="External"/><Relationship Id="rId4" Type="http://schemas.openxmlformats.org/officeDocument/2006/relationships/hyperlink" Target="https://www.instagram.com/p/DH3oO5FIBdA/?utm_source=ig_web_copy_link&amp;igsh=MzRlODBiNWFlZA==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HtiSIPIKtd/?utm_source=ig_web_copy_link&amp;igsh=MzRlODBiNWFlZA==" TargetMode="External"/><Relationship Id="rId2" Type="http://schemas.openxmlformats.org/officeDocument/2006/relationships/hyperlink" Target="https://www.instagram.com/p/DHtbLtvo5XT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H2_mRLoz3G/?utm_source=ig_web_copy_link&amp;igsh=MzRlODBiNWFlZA==" TargetMode="External"/><Relationship Id="rId5" Type="http://schemas.openxmlformats.org/officeDocument/2006/relationships/hyperlink" Target="https://x.com/fundNYH/status/1905316750440137043" TargetMode="External"/><Relationship Id="rId4" Type="http://schemas.openxmlformats.org/officeDocument/2006/relationships/hyperlink" Target="https://www.facebook.com/FundacionNaturalezayHombre/posts/pfbid02QcheVnAHL2eCDuykGJKUqiD1xtPcwKgc9wPc5JkqHXV1znH4WoaJtEvxCaoLYwuH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Hll7l-IoW5/?utm_source=ig_web_copy_link&amp;igsh=MzRlODBiNWFlZA==" TargetMode="External"/><Relationship Id="rId7" Type="http://schemas.openxmlformats.org/officeDocument/2006/relationships/hyperlink" Target="https://www.facebook.com/FundacionNaturalezayHombre/posts/pfbid021WUQyhVf254nP9i2mYsKzrqA7TQXThgvd42YGpAis29z5j3qpermoRNMcS4trfgsl" TargetMode="External"/><Relationship Id="rId2" Type="http://schemas.openxmlformats.org/officeDocument/2006/relationships/hyperlink" Target="https://x.com/fundNYH/status/190420529576246116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Hlv4oOI782/?utm_source=ig_web_copy_link&amp;igsh=MzRlODBiNWFlZA==" TargetMode="External"/><Relationship Id="rId5" Type="http://schemas.openxmlformats.org/officeDocument/2006/relationships/hyperlink" Target="https://x.com/fundNYH/status/1904222952901472280" TargetMode="External"/><Relationship Id="rId4" Type="http://schemas.openxmlformats.org/officeDocument/2006/relationships/hyperlink" Target="https://www.facebook.com/FundacionNaturalezayHombre/posts/pfbid0MEEP8E6PRhtNk7sJfjgxwE5dArDg3PNYno9QGjFbk8NZYGP3hZS3dQDZpnqcWWgu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HV9l0wuaOl/?utm_source=ig_web_copy_link&amp;igsh=MzRlODBiNWFlZA==" TargetMode="External"/><Relationship Id="rId7" Type="http://schemas.openxmlformats.org/officeDocument/2006/relationships/hyperlink" Target="https://www.facebook.com/FundacionNaturalezayHombre/posts/pfbid09eoTYw2a4EMVYgS8rA6k5LQw8SSps6dPUfr9jwr2EESwXXtAiq28Cw6n8pxmfGoul" TargetMode="External"/><Relationship Id="rId2" Type="http://schemas.openxmlformats.org/officeDocument/2006/relationships/hyperlink" Target="https://x.com/fundNYH/status/19020211969897759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HLSibdISEE/?utm_source=ig_web_copy_link&amp;igsh=MzRlODBiNWFlZA==" TargetMode="External"/><Relationship Id="rId5" Type="http://schemas.openxmlformats.org/officeDocument/2006/relationships/hyperlink" Target="https://x.com/fundNYH/status/1900495646206918736" TargetMode="External"/><Relationship Id="rId4" Type="http://schemas.openxmlformats.org/officeDocument/2006/relationships/hyperlink" Target="https://www.facebook.com/FundacionNaturalezayHombre/posts/104995568048621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fundNYH/status/1900228131048354005" TargetMode="External"/><Relationship Id="rId7" Type="http://schemas.openxmlformats.org/officeDocument/2006/relationships/hyperlink" Target="https://www.facebook.com/FundacionNaturalezayHombre/posts/pfbid02eQmMMMGz6SNW6Y4MhWUQnUiERRTCpNSajEYNMGpFuEoNqnkZXTByLGM9QB31ESDTl" TargetMode="External"/><Relationship Id="rId2" Type="http://schemas.openxmlformats.org/officeDocument/2006/relationships/hyperlink" Target="https://www.facebook.com/FundacionNaturalezayHombre/posts/pfbid0Gfidt5AqANh1s2fGfvrFSUKDqR5ufPAccNdgBNy93SpPHJhnpryK4vWg9FwG6j4S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HELZQqonLI/?utm_source=ig_web_copy_link&amp;igsh=MzRlODBiNWFlZA==" TargetMode="External"/><Relationship Id="rId5" Type="http://schemas.openxmlformats.org/officeDocument/2006/relationships/hyperlink" Target="https://x.com/fundNYH/status/1899494161172058430" TargetMode="External"/><Relationship Id="rId4" Type="http://schemas.openxmlformats.org/officeDocument/2006/relationships/hyperlink" Target="https://www.instagram.com/p/DHJXs8Joc50/?utm_source=ig_web_copy_link&amp;igsh=MzRlODBiNWFlZA==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GvH0ZjIJVR/?utm_source=ig_web_copy_link&amp;igsh=MzRlODBiNWFlZA==" TargetMode="External"/><Relationship Id="rId7" Type="http://schemas.openxmlformats.org/officeDocument/2006/relationships/hyperlink" Target="https://www.facebook.com/FundacionNaturalezayHombre/posts/pfbid0ujWbgtLMKsJ9sNwx7becLPpkov1PryZaAXS1EY7a3H7TDrBG8AR5evyaPPS7nT7sl" TargetMode="External"/><Relationship Id="rId2" Type="http://schemas.openxmlformats.org/officeDocument/2006/relationships/hyperlink" Target="https://x.com/fundNYH/status/18965367905526870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GiubJOI2Rw/?utm_source=ig_web_copy_link&amp;igsh=MzRlODBiNWFlZA==" TargetMode="External"/><Relationship Id="rId5" Type="http://schemas.openxmlformats.org/officeDocument/2006/relationships/hyperlink" Target="https://x.com/fundNYH/status/1894788356191515126" TargetMode="External"/><Relationship Id="rId4" Type="http://schemas.openxmlformats.org/officeDocument/2006/relationships/hyperlink" Target="https://www.facebook.com/FundacionNaturalezayHombre/posts/pfbid02ig1gEbxdgqmvL3qhChqBHMBh5K12bwdrjthUkvunG167qVgXYjYunaxZrM3tgVuv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GiTlw_Ifsk/?utm_source=ig_web_copy_link&amp;igsh=MzRlODBiNWFlZA==" TargetMode="External"/><Relationship Id="rId7" Type="http://schemas.openxmlformats.org/officeDocument/2006/relationships/hyperlink" Target="https://www.facebook.com/FundacionNaturalezayHombre/posts/pfbid0skqescanrq4njnEsiSzeBsRdJZUuW2TuGCaU29ZqVbdB1ChofBArS7tu6mkxciCnl" TargetMode="External"/><Relationship Id="rId2" Type="http://schemas.openxmlformats.org/officeDocument/2006/relationships/hyperlink" Target="https://x.com/fundNYH/status/18947325895685697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Gdn_XBocPW/?utm_source=ig_web_copy_link&amp;igsh=MzRlODBiNWFlZA==" TargetMode="External"/><Relationship Id="rId5" Type="http://schemas.openxmlformats.org/officeDocument/2006/relationships/hyperlink" Target="https://x.com/fundNYH/status/1894070338910056492" TargetMode="External"/><Relationship Id="rId4" Type="http://schemas.openxmlformats.org/officeDocument/2006/relationships/hyperlink" Target="https://www.facebook.com/FundacionNaturalezayHombre/posts/pfbid0ujWbgtLMKsJ9sNwx7becLPpkov1PryZaAXS1EY7a3H7TDrBG8AR5evyaPPS7nT7s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DGQKVfcoc7g/?utm_source=ig_web_copy_link&amp;igsh=MzRlODBiNWFlZA==" TargetMode="External"/><Relationship Id="rId3" Type="http://schemas.openxmlformats.org/officeDocument/2006/relationships/hyperlink" Target="https://www.facebook.com/FundacionNaturalezayHombre/posts/pfbid0wXNEgycKKuiD8Y75rQrB3tHyU4JsrDSGue3vWoQeRUTRvfK2EWTm5FFAJYxN9pdVl" TargetMode="External"/><Relationship Id="rId7" Type="http://schemas.openxmlformats.org/officeDocument/2006/relationships/hyperlink" Target="https://x.com/fundNYH/status/1892213050301620723" TargetMode="External"/><Relationship Id="rId2" Type="http://schemas.openxmlformats.org/officeDocument/2006/relationships/hyperlink" Target="https://www.instagram.com/p/DGTTyH7I0kW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N9BQ5QdkavHubphPQKRj5JWhXf8Vv9tMxpYGCGoVDyABuJpjns8UgSqrzEuRAgdUl" TargetMode="External"/><Relationship Id="rId5" Type="http://schemas.openxmlformats.org/officeDocument/2006/relationships/hyperlink" Target="https://www.instagram.com/p/DGQaqdRIOcP/?utm_source=ig_web_copy_link&amp;igsh=MzRlODBiNWFlZA==" TargetMode="External"/><Relationship Id="rId4" Type="http://schemas.openxmlformats.org/officeDocument/2006/relationships/hyperlink" Target="https://x.com/fundNYH/status/1892623939819471126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DF-I2kLI9QX/?utm_source=ig_web_copy_link&amp;igsh=MzRlODBiNWFlZA==" TargetMode="External"/><Relationship Id="rId3" Type="http://schemas.openxmlformats.org/officeDocument/2006/relationships/hyperlink" Target="https://www.facebook.com/FundacionNaturalezayHombre/posts/pfbid037D2mou7ZJcNkr8ZSBpRjRiQeWrAuMjCmYhrNKoBUtaJTsU4kDnJQvLyVKyK1G3SKl" TargetMode="External"/><Relationship Id="rId7" Type="http://schemas.openxmlformats.org/officeDocument/2006/relationships/hyperlink" Target="https://x.com/fundNYH/status/1889989431039606855" TargetMode="External"/><Relationship Id="rId2" Type="http://schemas.openxmlformats.org/officeDocument/2006/relationships/hyperlink" Target="https://www.instagram.com/p/DGLO7ktoIUO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37Kh2z5xJjiatwsETezmy7pgYrcRYqGyV6vTUiButwT1mvrTLWEibxvEo4YshPK7tl" TargetMode="External"/><Relationship Id="rId5" Type="http://schemas.openxmlformats.org/officeDocument/2006/relationships/hyperlink" Target="https://www.instagram.com/p/DGAnaB-oMRa/?utm_source=ig_web_copy_link&amp;igsh=MzRlODBiNWFlZA==" TargetMode="External"/><Relationship Id="rId4" Type="http://schemas.openxmlformats.org/officeDocument/2006/relationships/hyperlink" Target="https://x.com/fundNYH/status/1891483124434882865" TargetMode="External"/><Relationship Id="rId9" Type="http://schemas.openxmlformats.org/officeDocument/2006/relationships/hyperlink" Target="https://www.facebook.com/FundacionNaturalezayHombre/posts/pfbid02Hdwk2HemwGT1wqLznC8dz6prG4yM8TPxk3sZGw9jEEj7eLGiTQPwFvfws5fep6oc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fundNYH/status/1889263675304706382" TargetMode="External"/><Relationship Id="rId3" Type="http://schemas.openxmlformats.org/officeDocument/2006/relationships/hyperlink" Target="https://www.instagram.com/p/DF8U2wxIj_e/?utm_source=ig_web_copy_link&amp;igsh=MzRlODBiNWFlZA==" TargetMode="External"/><Relationship Id="rId7" Type="http://schemas.openxmlformats.org/officeDocument/2006/relationships/hyperlink" Target="https://www.facebook.com/FundacionNaturalezayHombre/posts/pfbid0tQHTiuysrHtBAAmr5GQPzmBNHNFh5RYUxnACQrEDZBHsbjDZ3bQywsdpTKLAAWkl" TargetMode="External"/><Relationship Id="rId2" Type="http://schemas.openxmlformats.org/officeDocument/2006/relationships/hyperlink" Target="https://x.com/fundNYH/status/18896374286520771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F7cqCbOHIY/?utm_source=ig_web_copy_link&amp;igsh=MzRlODBiNWFlZA==" TargetMode="External"/><Relationship Id="rId5" Type="http://schemas.openxmlformats.org/officeDocument/2006/relationships/hyperlink" Target="https://x.com/fundNYH/status/1889674299075674213" TargetMode="External"/><Relationship Id="rId4" Type="http://schemas.openxmlformats.org/officeDocument/2006/relationships/hyperlink" Target="https://www.facebook.com/FundacionNaturalezayHombre/posts/pfbid036FfAgVz7k3YPEriZRqgSN9AAFqWPp1dtacu5uADy7sNFA9tRb8Fmb3rbmsMiGSpD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KiUjsXpjV7cjj8xmXYY48eHZbaThkWsgV7oLcoerDgA2wJwNvTsEod949jsHRzSsl" TargetMode="External"/><Relationship Id="rId2" Type="http://schemas.openxmlformats.org/officeDocument/2006/relationships/hyperlink" Target="https://www.instagram.com/p/DLUj7x3IEth/?utm_source=ig_web_copy_link&amp;igsh=MzRlODBiNWFlZA==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FundacionNaturalezayHombre/posts/1124839639664487" TargetMode="External"/><Relationship Id="rId4" Type="http://schemas.openxmlformats.org/officeDocument/2006/relationships/hyperlink" Target="https://www.instagram.com/p/DLPYtB7IpLt/?utm_source=ig_web_copy_link&amp;igsh=MzRlODBiNWFlZA==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ZfDDjN7XzEyZpUCRG5PVZzLGtFN5hQLVMQPhfRBHAsQxg9xPUzMLy8GEZp4bz6Bcl" TargetMode="External"/><Relationship Id="rId7" Type="http://schemas.openxmlformats.org/officeDocument/2006/relationships/hyperlink" Target="https://x.com/fundNYH/status/1887185677529370682" TargetMode="External"/><Relationship Id="rId2" Type="http://schemas.openxmlformats.org/officeDocument/2006/relationships/hyperlink" Target="https://www.instagram.com/p/DFsxJe8IRqS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cXeV6F51EUSmrFmy6QMZKk145nkhdL5N45dENpyfhTfetiZ6yNrFHZW6GCvCFdi9l" TargetMode="External"/><Relationship Id="rId5" Type="http://schemas.openxmlformats.org/officeDocument/2006/relationships/hyperlink" Target="https://www.instagram.com/p/DFssuPCI6SZ/?utm_source=ig_web_copy_link&amp;igsh=MzRlODBiNWFlZA==" TargetMode="External"/><Relationship Id="rId4" Type="http://schemas.openxmlformats.org/officeDocument/2006/relationships/hyperlink" Target="https://x.com/fundNYH/status/1887194524713099337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DFDZVBkIWMq/?utm_source=ig_web_copy_link&amp;igsh=MzRlODBiNWFlZA==" TargetMode="External"/><Relationship Id="rId3" Type="http://schemas.openxmlformats.org/officeDocument/2006/relationships/hyperlink" Target="https://www.facebook.com/FundacionNaturalezayHombre/posts/pfbid0zRDTfUmCxZBewBuUNdaeqYXavjpbVJBi4Lfg5cRs9QBsGKYFdgE6nfkrFMd935y9l" TargetMode="External"/><Relationship Id="rId7" Type="http://schemas.openxmlformats.org/officeDocument/2006/relationships/hyperlink" Target="https://www.instagram.com/p/DFEIkiJIEeP/?utm_source=ig_web_copy_link&amp;igsh=MzRlODBiNWFlZA==" TargetMode="External"/><Relationship Id="rId2" Type="http://schemas.openxmlformats.org/officeDocument/2006/relationships/hyperlink" Target="https://www.instagram.com/reel/DFIMgzaIy85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zvbGjYFKRGMQZRJz91E1sabi47iUFGRg9vx7qNv6bDA5QCWcC6AREosnWg2XBergl" TargetMode="External"/><Relationship Id="rId5" Type="http://schemas.openxmlformats.org/officeDocument/2006/relationships/hyperlink" Target="https://www.facebook.com/FundacionNaturalezayHombre/videos/1657330611872138" TargetMode="External"/><Relationship Id="rId4" Type="http://schemas.openxmlformats.org/officeDocument/2006/relationships/hyperlink" Target="https://www.instagram.com/reel/DFFdio1Oo7J/?utm_source=ig_web_copy_link&amp;igsh=MzRlODBiNWFlZA==" TargetMode="External"/><Relationship Id="rId9" Type="http://schemas.openxmlformats.org/officeDocument/2006/relationships/hyperlink" Target="https://www.facebook.com/FundacionNaturalezayHombre/posts/pfbid0qRQhBtzwNLygFkWZbVvUAax1GZXByNu7gjgntutkte51j8djAFpyv1x29LPN2SxT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32CxrRZDqdwpStA5xVUBbnRbdhYeXPPqoq8LZtbyV4crSw4tZWTzULfzpMfBnVn4nl" TargetMode="External"/><Relationship Id="rId7" Type="http://schemas.openxmlformats.org/officeDocument/2006/relationships/hyperlink" Target="https://www.facebook.com/reel/842996694577488" TargetMode="External"/><Relationship Id="rId2" Type="http://schemas.openxmlformats.org/officeDocument/2006/relationships/hyperlink" Target="https://www.instagram.com/p/DE7RCHhICUP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reel/DCOy4fQoPCG/?utm_source=ig_web_copy_link&amp;igsh=MzRlODBiNWFlZA==" TargetMode="External"/><Relationship Id="rId5" Type="http://schemas.openxmlformats.org/officeDocument/2006/relationships/hyperlink" Target="https://www.facebook.com/FundacionNaturalezayHombre/posts/pfbid02Ggu93VnfAP3kegP1ZjRBYa2dWpqzz9Cv6133fbYtWGpuA5BreC6gqgaoc22Uy4DBl" TargetMode="External"/><Relationship Id="rId4" Type="http://schemas.openxmlformats.org/officeDocument/2006/relationships/hyperlink" Target="https://www.instagram.com/p/DDaDLmGIp95/?utm_source=ig_web_copy_link&amp;igsh=MzRlODBiNWFlZA==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2qc15HZx1q9RjDvhr5k2VpuyoCmpCLiZD69V8YkgHpurJ8weRumntha9Bm6RrdXYkl" TargetMode="External"/><Relationship Id="rId7" Type="http://schemas.openxmlformats.org/officeDocument/2006/relationships/hyperlink" Target="https://www.instagram.com/p/DBYstxjI61v/?utm_source=ig_web_copy_link&amp;igsh=MzRlODBiNWFlZA==" TargetMode="External"/><Relationship Id="rId2" Type="http://schemas.openxmlformats.org/officeDocument/2006/relationships/hyperlink" Target="https://www.instagram.com/p/DCFDxyDumeS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ionNaturalezayHombre/posts/pfbid02FLVDdDXaRvWw9VWadSbjRN6WPT6e42dzHtfKzhEq3ZHi7LaoixNZMyAUCtVSENL9l" TargetMode="External"/><Relationship Id="rId5" Type="http://schemas.openxmlformats.org/officeDocument/2006/relationships/hyperlink" Target="https://www.instagram.com/p/DB8uEW3OWRS/?utm_source=ig_web_copy_link&amp;igsh=MzRlODBiNWFlZA==" TargetMode="External"/><Relationship Id="rId4" Type="http://schemas.openxmlformats.org/officeDocument/2006/relationships/hyperlink" Target="https://www.facebook.com/FundacionNaturalezayHombre/posts/pfbid025MnLi3YjAQUf5gtRVYUCQ2jaqmLAY7HdCMXTVNWYyA5hufAycR1nCVAm1uXQVqpe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1EWCTDpgY4KiC2LfAVAsz7wuoxn5nGuBsZTKim3WBRqQmpdQFJsr3wqWr3LoDGt2l" TargetMode="External"/><Relationship Id="rId7" Type="http://schemas.openxmlformats.org/officeDocument/2006/relationships/hyperlink" Target="https://www.facebook.com/FundacionNaturalezayHombre/posts/pfbid0mgr161MrQzCCtMzyqkb3FjdfzvcptmqaTVVq9nzVnzxG9zm3wdxXYhk5dxqWtT6B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A-yN9MoJ3R/?utm_source=ig_web_copy_link&amp;igsh=MzRlODBiNWFlZA==" TargetMode="External"/><Relationship Id="rId5" Type="http://schemas.openxmlformats.org/officeDocument/2006/relationships/hyperlink" Target="https://www.facebook.com/FundacionNaturalezayHombre/posts/pfbid0YkMUTGpcf1PUePCPTEHD6yFkqBzQBFttFfLimaACxohCdFXQBhwPX4qqR1K8oabil" TargetMode="External"/><Relationship Id="rId4" Type="http://schemas.openxmlformats.org/officeDocument/2006/relationships/hyperlink" Target="https://www.instagram.com/p/DBROd30IbBX/?utm_source=ig_web_copy_link&amp;igsh=MzRlODBiNWFlZA==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5Qalf-3T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AYA8jBRiBcY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KXfTVazEryYKHE2du2kNxqgP8wtmW2Qgrk9mdgnh1yHexutVVYig2cuJ9DoUixS6l" TargetMode="External"/><Relationship Id="rId7" Type="http://schemas.openxmlformats.org/officeDocument/2006/relationships/hyperlink" Target="https://www.facebook.com/FundacionNaturalezayHombre/posts/pfbid02d1TaJ2Ndy49ahwdhdJAAQkBTTXJwBUBzCViXy6iu4UnPUQxMf16PfEa3BAHrepURl" TargetMode="External"/><Relationship Id="rId2" Type="http://schemas.openxmlformats.org/officeDocument/2006/relationships/hyperlink" Target="https://www.instagram.com/p/DLFsOwSIOKL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K93KDhI1ru/" TargetMode="External"/><Relationship Id="rId5" Type="http://schemas.openxmlformats.org/officeDocument/2006/relationships/hyperlink" Target="https://www.facebook.com/FundacionNaturalezayHombre/posts/pfbid0Fz8UBhJBzTwbsuEByY9m99qd65mkqHUjNtMRHwVsF9EbeaKQ5AU2FZCMCR4HFbNXl" TargetMode="External"/><Relationship Id="rId4" Type="http://schemas.openxmlformats.org/officeDocument/2006/relationships/hyperlink" Target="https://www.instagram.com/p/DLAZ2l3I0Zy/?utm_source=ig_web_copy_link&amp;igsh=MzRlODBiNWFlZA==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231ZUwREsV7JFHJFNqTCME3EkPiBn8xgxtRGS9L9RkV5He1Qy2cxQmwFQdqMvttX8l" TargetMode="External"/><Relationship Id="rId7" Type="http://schemas.openxmlformats.org/officeDocument/2006/relationships/hyperlink" Target="https://www.facebook.com/FundacionNaturalezayHombre/posts/pfbid02ghWMg8u11iu68XR1SRyyoyGJ94Dby6nFmAh9tWafHzs9tcrDuxwWzdc6CTKmauHhl" TargetMode="External"/><Relationship Id="rId2" Type="http://schemas.openxmlformats.org/officeDocument/2006/relationships/hyperlink" Target="https://www.instagram.com/p/DK9lJmyoRib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Kuclv9IQQw/?utm_source=ig_web_copy_link&amp;igsh=MzRlODBiNWFlZA==" TargetMode="External"/><Relationship Id="rId5" Type="http://schemas.openxmlformats.org/officeDocument/2006/relationships/hyperlink" Target="https://www.facebook.com/FundacionNaturalezayHombre/posts/pfbid02WM5CVkUuZECueY8VvzzhqNBUrdmKW5DFe8W83mwUVKJVPo1uoWhGCZcUHzwLJrxfl" TargetMode="External"/><Relationship Id="rId4" Type="http://schemas.openxmlformats.org/officeDocument/2006/relationships/hyperlink" Target="https://www.instagram.com/p/DK9bXOXIRDw/?utm_source=ig_web_copy_link&amp;igsh=MzRlODBiNWFlZA=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vsXCRobKGyofDjgcKLh2i2XEJsg28pn7R1JnRqmogfe3EDDSGFrfPFWqGymgnZDl" TargetMode="External"/><Relationship Id="rId7" Type="http://schemas.openxmlformats.org/officeDocument/2006/relationships/hyperlink" Target="https://www.facebook.com/FundacionNaturalezayHombre/posts/1114060380742413" TargetMode="External"/><Relationship Id="rId2" Type="http://schemas.openxmlformats.org/officeDocument/2006/relationships/hyperlink" Target="https://www.instagram.com/p/DKuEc9UIc7e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KrjiV5o4O9/?utm_source=ig_web_copy_link&amp;igsh=MzRlODBiNWFlZA==" TargetMode="External"/><Relationship Id="rId5" Type="http://schemas.openxmlformats.org/officeDocument/2006/relationships/hyperlink" Target="https://www.facebook.com/FundacionNaturalezayHombre/posts/pfbid035jh6rYSTmtZxf5DTTAEuvPtafMeHLeGMXX4J8J1vxA4d5BP5X4visEbHUy3gpPzHl" TargetMode="External"/><Relationship Id="rId4" Type="http://schemas.openxmlformats.org/officeDocument/2006/relationships/hyperlink" Target="https://www.instagram.com/p/DKr42VgI6BI/?utm_source=ig_web_copy_link&amp;igsh=MzRlODBiNWFlZA=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1116277573854027" TargetMode="External"/><Relationship Id="rId2" Type="http://schemas.openxmlformats.org/officeDocument/2006/relationships/hyperlink" Target="https://www.instagram.com/p/DKzIC14omeU/?utm_source=ig_web_copy_link&amp;igsh=MzRlODBiNWFlZA==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FundacionNaturalezayHombre/posts/pfbid02rEsD5az87RA5pHoyGY1AqhtMYU3C7zbNgECqJJ9XRU4gALc45dKGh1UJhUEhv5JQl" TargetMode="External"/><Relationship Id="rId4" Type="http://schemas.openxmlformats.org/officeDocument/2006/relationships/hyperlink" Target="https://www.instagram.com/p/DKJ7h6roT41/?utm_source=ig_web_copy_link&amp;igsh=MzRlODBiNWFlZA==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pfbid06PFcUJ9wgrQg5meC5JBVHd8Mk2L3hqT5JUwfL8SGXx3DTEa9mufN8DWS2BCgQwbDl" TargetMode="External"/><Relationship Id="rId7" Type="http://schemas.openxmlformats.org/officeDocument/2006/relationships/hyperlink" Target="https://www.facebook.com/FundacionNaturalezayHombre/posts/pfbid02bzaknCfJ4tnXHyV3wMyjXAV9Vb9yRfWYKzMgJ6NgWeQdmUx6GGKJZKs1dkqvbYQil" TargetMode="External"/><Relationship Id="rId2" Type="http://schemas.openxmlformats.org/officeDocument/2006/relationships/hyperlink" Target="https://www.instagram.com/p/DJ_ZUFrotTL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KJtjlDopa4/?utm_source=ig_web_copy_link&amp;igsh=MzRlODBiNWFlZA==" TargetMode="External"/><Relationship Id="rId5" Type="http://schemas.openxmlformats.org/officeDocument/2006/relationships/hyperlink" Target="https://www.facebook.com/FundacionNaturalezayHombre/posts/1103500918465026" TargetMode="External"/><Relationship Id="rId4" Type="http://schemas.openxmlformats.org/officeDocument/2006/relationships/hyperlink" Target="https://www.instagram.com/p/DKHUg8zIvH7/?utm_source=ig_web_copy_link&amp;igsh=MzRlODBiNWFlZA==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NaturalezayHombre/posts/1099074562240995" TargetMode="External"/><Relationship Id="rId7" Type="http://schemas.openxmlformats.org/officeDocument/2006/relationships/hyperlink" Target="https://www.facebook.com/FundacionNaturalezayHombre/posts/pfbid0GVGkrsWBxnwAB6yDH6CYJHEVTJjtQHg1SdazVQDB7wWLT8rPdrS5MahuL1DqSaoAl" TargetMode="External"/><Relationship Id="rId2" Type="http://schemas.openxmlformats.org/officeDocument/2006/relationships/hyperlink" Target="https://www.instagram.com/p/DJ4aVxCI6uj/?utm_source=ig_web_copy_link&amp;igsh=MzRlODBiNWFlZA=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p/DJ4APkUIvpZ/?utm_source=ig_web_copy_link&amp;igsh=MzRlODBiNWFlZA==" TargetMode="External"/><Relationship Id="rId5" Type="http://schemas.openxmlformats.org/officeDocument/2006/relationships/hyperlink" Target="https://www.facebook.com/FundacionNaturalezayHombre/posts/pfbid0wGnMJfB4MfVBfKYvBQVNhaXMJAemDMHLkq62jCjnWXGSB4k7uiw2aSZgHMf1xUd9l" TargetMode="External"/><Relationship Id="rId4" Type="http://schemas.openxmlformats.org/officeDocument/2006/relationships/hyperlink" Target="https://www.instagram.com/p/DJ4Stw2I8gp/?utm_source=ig_web_copy_link&amp;igsh=MzRlODBiNWFlZA=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17444" y="762000"/>
            <a:ext cx="216408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 smtClean="0">
                <a:solidFill>
                  <a:srgbClr val="588464"/>
                </a:solidFill>
                <a:latin typeface="Helveticish Bold"/>
              </a:rPr>
              <a:t>MATERIALES DE COMUNICACIÓN DEL PROYECTO “BOSQUES FLOTANTES”</a:t>
            </a:r>
            <a:endParaRPr lang="en-US" sz="6000" dirty="0">
              <a:solidFill>
                <a:srgbClr val="588464"/>
              </a:solidFill>
              <a:latin typeface="Helveticish Bold"/>
            </a:endParaRP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059838"/>
            <a:ext cx="7432553" cy="9842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43542"/>
              </p:ext>
            </p:extLst>
          </p:nvPr>
        </p:nvGraphicFramePr>
        <p:xfrm>
          <a:off x="1143000" y="16002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CHARLA "DE RESIDUOS A ALIMENTO; EL PODER DE LAS </a:t>
                      </a:r>
                      <a:r>
                        <a:rPr kumimoji="0" lang="es-E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MICROALGAS</a:t>
                      </a: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LA </a:t>
                      </a:r>
                      <a:r>
                        <a:rPr kumimoji="0" lang="es-E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INGENIERIA</a:t>
                      </a: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AMBIENTAL" 👥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819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20/05/2025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CHARLA "DE RESIDUOS A ALIMENTO; EL PODER DE LAS </a:t>
                      </a:r>
                      <a:r>
                        <a:rPr lang="es-E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MICROALGAS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</a:t>
                      </a:r>
                      <a:r>
                        <a:rPr lang="es-E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INGENIERIA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AMBIENTAL" 👥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181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19/05/2025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¡DESCUBRE EL FASCINANTE MUNDO DE LAS BELLOTAS!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9503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19/05/2025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¡DESCUBRE EL FASCINANTE MUNDO DE LAS BELLOTAS!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2122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16 DE MAYO: SUELTA DE ANGUILAS Y LIMPIEZA EN EL RÍO MIERA! 🙌🏻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55515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16 DE MAYO: SUELTA DE ANGUILAS Y LIMPIEZA EN EL RÍO MIERA! 🙌🏻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8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05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72530"/>
              </p:ext>
            </p:extLst>
          </p:nvPr>
        </p:nvGraphicFramePr>
        <p:xfrm>
          <a:off x="1143000" y="16002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55515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8567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ECOCULTURAL POR RIOTUERTO 🌞</a:t>
                      </a:r>
                      <a:r>
                        <a:rPr lang="es-ES" sz="2400" dirty="0" smtClean="0"/>
                        <a:t/>
                      </a:r>
                      <a:br>
                        <a:rPr lang="es-ES" sz="2400" dirty="0" smtClean="0"/>
                      </a:b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9271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 DE SEMANA “3 R” CON FUNDACIÓN NATURALEZA Y HOMBRE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4773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 SEMANA “3 R” CON FUNDACIÓN NATURALEZA Y HOMBRE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9962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14/05/2025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16 DE MAYO: ¡VOLVEMOS A SOLTAR ANGUILAS Y LIMPIAMOS EL RÍO MIERA!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54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3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95599"/>
              </p:ext>
            </p:extLst>
          </p:nvPr>
        </p:nvGraphicFramePr>
        <p:xfrm>
          <a:off x="1066800" y="16002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14/05/2025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MAYO: ¡VOLVEMOS A SOLTAR ANGUILAS Y LIMPIAMOS EL RÍO MIERA!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58770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14/05/2025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16 DE MAYO: ¡VOLVEMOS A SOLTAR ANGUILAS Y LIMPIAMOS EL RÍO MIERA!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r>
                        <a:rPr lang="es-ES" sz="2800" baseline="0" dirty="0" smtClean="0">
                          <a:hlinkClick r:id="rId3"/>
                        </a:rPr>
                        <a:t> 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2792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13/05/2025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LA CAVADA 🌳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54559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13/05/2025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LA CAVADA 🌳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10139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12/05/2025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17 DE MAYO: TALLER DE JABONES NATURALES 🧼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5159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12/05/2025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632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32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00678"/>
              </p:ext>
            </p:extLst>
          </p:nvPr>
        </p:nvGraphicFramePr>
        <p:xfrm>
          <a:off x="1219200" y="2264136"/>
          <a:ext cx="22250400" cy="9875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14/05/2025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INVITAMOS AL PRIMER WEBINAR DEL PROYECTO "BOSQUES FLOTANTES" 🌳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5159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14/05/2025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63248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14/05/2025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215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 smtClean="0"/>
                    </a:p>
                    <a:p>
                      <a:pPr algn="ctr"/>
                      <a:r>
                        <a:rPr lang="es-ES" sz="2400" dirty="0" smtClean="0"/>
                        <a:t>09/05/2025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16 DE MAYO: CHARLA "DE RESIDUOS A ALIMENTO; EL PODER DE LAS MICROALGAS EN LA INGENIERIA AMBIENTAL" 👥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59283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 smtClean="0"/>
                    </a:p>
                    <a:p>
                      <a:pPr algn="ctr"/>
                      <a:r>
                        <a:rPr lang="es-ES" sz="2400" dirty="0" smtClean="0"/>
                        <a:t>09/05/2025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9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34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34517"/>
              </p:ext>
            </p:extLst>
          </p:nvPr>
        </p:nvGraphicFramePr>
        <p:xfrm>
          <a:off x="1219200" y="2438400"/>
          <a:ext cx="22250400" cy="9875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08/05/2025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AMBIENTAL CON LOS COLES DE ASTILLERO Y CAMARGO 👧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5159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08/05/2025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63248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06/05/2025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¡VEN A LA RUTA ECO-CULTURAL DE RIOTUERTO! ✌🏻</a:t>
                      </a:r>
                      <a:r>
                        <a:rPr lang="es-ES" sz="2400" dirty="0" smtClean="0"/>
                        <a:t/>
                      </a:r>
                      <a:br>
                        <a:rPr lang="es-ES" sz="2400" dirty="0" smtClean="0"/>
                      </a:b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9913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06/05/2025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0947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06/05/2025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2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29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32143"/>
              </p:ext>
            </p:extLst>
          </p:nvPr>
        </p:nvGraphicFramePr>
        <p:xfrm>
          <a:off x="1143000" y="1396663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02/05/2025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EL AYUNTAMIENTO DE ASTILLERO 📰</a:t>
                      </a:r>
                      <a:r>
                        <a:rPr lang="es-ES" sz="2400" dirty="0" smtClean="0"/>
                        <a:t/>
                      </a:r>
                      <a:br>
                        <a:rPr lang="es-ES" sz="2400" dirty="0" smtClean="0"/>
                      </a:b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9913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02/05/2025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0947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02/05/2025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215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05/05/2025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ECOCULTURAL POR ASTILLERO 🌞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5294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05/05/2025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4430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05/05/2025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 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66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3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02565"/>
              </p:ext>
            </p:extLst>
          </p:nvPr>
        </p:nvGraphicFramePr>
        <p:xfrm>
          <a:off x="1143000" y="1396663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23/04/2025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¡VEN A LA RUTA ECO-CULTURAL DE ASTILLERO! ✌🏻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9913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23/04/2025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0947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23/04/2025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215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22/04/2025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RUTA ECOCULTURAL POR ENTRAMBASAGUAS 🌞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9659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22/04/2025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8672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22/04/2025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 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7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5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75635"/>
              </p:ext>
            </p:extLst>
          </p:nvPr>
        </p:nvGraphicFramePr>
        <p:xfrm>
          <a:off x="1143000" y="1396663"/>
          <a:ext cx="22250400" cy="1216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22/04/2025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INAUGURACIÓN DE LA EXPOSICIÓN ITINERANTE Y RUTA ECO-CULTURAL BOSQUES FLOTANTES EN EL AYUNTAMIENTO DE ENTRAMBASAGUAS 📰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9659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22/04/2025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8672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22/04/2025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 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07242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08/04/2025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¡VEN A LA RUTA ECO-CULTURAL DE ENTRAMBASAGUAS! ✌🏻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9268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08/04/2025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¡VEN A LA RUTA ECO-CULTURAL DE ENTRAMBASAGUAS! ✌🏻</a:t>
                      </a:r>
                      <a:endParaRPr lang="es-ES" sz="2400" dirty="0" smtClean="0">
                        <a:latin typeface="+mn-lt"/>
                      </a:endParaRP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561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08/04/2025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¡VEN A LA RUTA ECO-CULTURAL DE ENTRAMBASAGUAS! ✌🏻</a:t>
                      </a: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8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64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91248"/>
              </p:ext>
            </p:extLst>
          </p:nvPr>
        </p:nvGraphicFramePr>
        <p:xfrm>
          <a:off x="1143000" y="1396663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01/04/2025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EXPOSICIÓN BOSQUES FLOTANTES 🌳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9268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01/04/2025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EXPOSICIÓN BOSQUES FLOTANTES 🌳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561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01/04/2025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VIERNES 28 DE MARZO: CHARLA "IMPORTANCIA DE LA MICORRIZACIÓN; EL CULTIVO DE LA TRUFA" 💡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3882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08/04/2025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RUTA ECOCULTURAL POR RAMALES DE LA VICTORIA 🌞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5469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08/04/2025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RUTA ECOCULTURAL POR RAMALES DE LA VICTORIA 🌞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958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08/04/2025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RUTA ECOCULTURAL POR RAMALES DE LA VICTORIA 🌞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78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4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67000"/>
              </p:ext>
            </p:extLst>
          </p:nvPr>
        </p:nvGraphicFramePr>
        <p:xfrm>
          <a:off x="1143000" y="1396663"/>
          <a:ext cx="22250400" cy="11795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01/04/2025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SÁBADO 29 DE MARZO: PLANTACIÓN DE CASTAÑOS MICORRIZADOS 🙌🏻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9268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01/04/2025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SÁBADO 29 DE MARZO: PLANTACIÓN DE CASTAÑOS MICORRIZADOS 🙌🏻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561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01/04/2025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VIERNES 28 DE MARZO: CHARLA "IMPORTANCIA DE LA MICORRIZACIÓN; EL CULTIVO DE LA TRUFA" 💡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3882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01/04/2025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INAUGURACIÓN DE LA EXPOSICIÓN ITINERANTE Y RUTA ECO-CULTURAL EN EL AYUNTAMIENTO DE RAMALES DE LA VICTORIA ✨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49653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01/04/2025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4543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01/04/2025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5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5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48227"/>
            <a:ext cx="7432553" cy="98421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PRODUCTOS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 CREADOS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68200" y="4267200"/>
            <a:ext cx="1036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588464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4.1.1 PUBLICACIONES EN RRSS</a:t>
            </a:r>
          </a:p>
          <a:p>
            <a:endParaRPr lang="es-ES" sz="4800" dirty="0">
              <a:solidFill>
                <a:srgbClr val="588464"/>
              </a:solidFill>
              <a:latin typeface="Helveticish Bold" panose="020B0604020202020204" charset="0"/>
              <a:ea typeface="Helveticish Bold" panose="020B0604020202020204" charset="0"/>
              <a:cs typeface="Helveticish Bold" panose="020B0604020202020204" charset="0"/>
            </a:endParaRPr>
          </a:p>
          <a:p>
            <a:r>
              <a:rPr lang="es-ES" sz="4800" dirty="0" smtClean="0">
                <a:solidFill>
                  <a:srgbClr val="588464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4.1.2 VÍDEOS EN YOUTUBE</a:t>
            </a:r>
          </a:p>
          <a:p>
            <a:endParaRPr lang="es-ES" sz="4800" dirty="0">
              <a:solidFill>
                <a:srgbClr val="588464"/>
              </a:solidFill>
              <a:latin typeface="Helveticish Bold" panose="020B0604020202020204" charset="0"/>
              <a:ea typeface="Helveticish Bold" panose="020B0604020202020204" charset="0"/>
              <a:cs typeface="Helveticish Bold" panose="020B0604020202020204" charset="0"/>
            </a:endParaRPr>
          </a:p>
          <a:p>
            <a:r>
              <a:rPr lang="es-ES" sz="4800" dirty="0" smtClean="0">
                <a:solidFill>
                  <a:srgbClr val="588464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4.1.3 ROLL UP </a:t>
            </a:r>
          </a:p>
          <a:p>
            <a:endParaRPr lang="es-ES" sz="4800" dirty="0">
              <a:solidFill>
                <a:srgbClr val="588464"/>
              </a:solidFill>
              <a:latin typeface="Helveticish Bold" panose="020B0604020202020204" charset="0"/>
              <a:ea typeface="Helveticish Bold" panose="020B0604020202020204" charset="0"/>
              <a:cs typeface="Helveticish Bold" panose="020B0604020202020204" charset="0"/>
            </a:endParaRPr>
          </a:p>
          <a:p>
            <a:r>
              <a:rPr lang="es-ES" sz="4800" dirty="0" smtClean="0">
                <a:solidFill>
                  <a:srgbClr val="588464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4.1.4 CARTELES</a:t>
            </a:r>
            <a:endParaRPr lang="es-ES" sz="4800" dirty="0">
              <a:solidFill>
                <a:srgbClr val="588464"/>
              </a:solidFill>
              <a:latin typeface="Helveticish Bold" panose="020B0604020202020204" charset="0"/>
              <a:ea typeface="Helveticish Bold" panose="020B0604020202020204" charset="0"/>
              <a:cs typeface="Helveticish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3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51352"/>
              </p:ext>
            </p:extLst>
          </p:nvPr>
        </p:nvGraphicFramePr>
        <p:xfrm>
          <a:off x="1143000" y="1396663"/>
          <a:ext cx="22250400" cy="9875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31/03/2025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9268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31/03/2025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561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31/03/2025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VIERNES 28 DE MARZO: CHARLA "IMPORTANCIA DE LA MICORRIZACIÓN; EL CULTIVO DE LA TRUFA" 💡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3882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31/03/2025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6268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31/03/2025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60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37126"/>
              </p:ext>
            </p:extLst>
          </p:nvPr>
        </p:nvGraphicFramePr>
        <p:xfrm>
          <a:off x="1143000" y="1396663"/>
          <a:ext cx="22250400" cy="10668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SÁBADO 29 DE MARZO: PLANTACIÓN DE CASTAÑOS MICORRIZADOS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3224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¡VEN A LA RUTA ECO-CULTURAL DE RAMALES DE LA VICTORIA! ✌🏻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9268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“”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561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“”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9174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31/03/2025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EL PROYECTO "BOSQUES FLOTANTES" INAUGURA UNA EXPOSICIÓN ITINERANTE Y RUTA ECO-CULTURAL QUE RECORRERÁ DOCE MUNICIPIOS DE CANTABRIA 👣⛰️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96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0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27615"/>
              </p:ext>
            </p:extLst>
          </p:nvPr>
        </p:nvGraphicFramePr>
        <p:xfrm>
          <a:off x="1143000" y="1396663"/>
          <a:ext cx="22250400" cy="11978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CHARLA “GESTIÓN DEL USO PÚBLICO EN ZONAS DE PRESENCIA DE AVES RUPÍCOLAS (ROQUEDOS)”🦅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5743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CHARLA “GESTIÓN DEL USO PÚBLICO EN ZONAS DE PRESENCIA DE AVES RUPÍCOLAS (ROQUEDOS)”🦅</a:t>
                      </a:r>
                      <a:endParaRPr lang="es-ES" sz="2400" dirty="0" smtClean="0">
                        <a:latin typeface="+mn-lt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32249"/>
                  </a:ext>
                </a:extLst>
              </a:tr>
              <a:tr h="1995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24/03/2025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CHARLA “GESTIÓN DEL USO PÚBLICO EN ZONAS DE PRESENCIA DE AVES RUPÍCOLAS (ROQUEDOS)”🦅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9314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i="0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CHARLA SOBRE LAS AVES COMUNES DE NUESTRO ENTORNO Y TALLER DE CAJAS NIDO 🪚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79179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“”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273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“”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04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3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77450"/>
              </p:ext>
            </p:extLst>
          </p:nvPr>
        </p:nvGraphicFramePr>
        <p:xfrm>
          <a:off x="914400" y="1420216"/>
          <a:ext cx="22250400" cy="120225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194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18/03/2025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CHARLA “IMPORTANCIA DE LA MICORRIZACIÓN; EL CULTIVO DE LA TRUFA” 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57438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18/03/2025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CHARLA “IMPORTANCIA DE LA MICORRIZACIÓN; EL CULTIVO DE LA TRUFA” 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32249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18/03/2025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CHARLA “IMPORTANCIA DE LA MICORRIZACIÓN; EL CULTIVO DE LA TRUFA” 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93147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¡EL ENCINAR CANTÁBRICO! 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24398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14/03/2025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¡EL ENCINAR CANTÁBRICO! 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60472"/>
                  </a:ext>
                </a:extLst>
              </a:tr>
              <a:tr h="1645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14/03/2025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¡EL ENCINAR CANTÁBRICO! 🌳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55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50085"/>
              </p:ext>
            </p:extLst>
          </p:nvPr>
        </p:nvGraphicFramePr>
        <p:xfrm>
          <a:off x="1066800" y="1600200"/>
          <a:ext cx="22250400" cy="117353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194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13/03/2025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CATÁLOGO DE BUENAS PRÁCTICAS. MODELOS DE GESTIÓN DE PASTOS QUE EXCLUYAN EL MANEJO DEL FUEGO 🔥</a:t>
                      </a: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778832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13/03/2025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CATÁLOGO DE BUENAS PRÁCTICAS. MODELOS DE GESTIÓN DE PASTOS QUE EXCLUYAN EL MANEJO DEL FUEGO 🔥</a:t>
                      </a: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06815"/>
                  </a:ext>
                </a:extLst>
              </a:tr>
              <a:tr h="1672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13/03/2025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CATÁLOGO DE BUENAS PRÁCTICAS. MODELOS DE GESTIÓN DE PASTOS QUE EXCLUYAN EL MANEJO DEL FUEGO 🔥</a:t>
                      </a: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72081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11/03/2025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SÁBADO 22 DE MARZO: CHARLA SOBRE LAS AVES COMUNES DE NUESTRO ENTORNO Y TALLER DE CAJAS NIDO 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24398"/>
                  </a:ext>
                </a:extLst>
              </a:tr>
              <a:tr h="1959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11/03/2025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SÁBADO 22 DE MARZO: CHARLA SOBRE LAS AVES COMUNES DE NUESTRO ENTORNO Y TALLER DE CAJAS NIDO 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60472"/>
                  </a:ext>
                </a:extLst>
              </a:tr>
              <a:tr h="1645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11/03/2025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SÁBADO 22 DE MARZO: CHARLA SOBRE LAS AVES COMUNES DE NUESTRO ENTORNO Y TALLER DE CAJAS NIDO 🪚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9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3734"/>
              </p:ext>
            </p:extLst>
          </p:nvPr>
        </p:nvGraphicFramePr>
        <p:xfrm>
          <a:off x="838200" y="2133600"/>
          <a:ext cx="22783800" cy="10753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03/03/2025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21 DE MARZO: CHARLA SOBRE LA GESTIÓN DEL USO PÚBLICO EN ZONAS DE PRESENCIA DE AVES RUPÍCOLAS (ROQUEDOS) 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24398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03/03/2025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VIERNES 21 DE MARZO: CHARLA SOBRE LA GESTIÓN DEL USO PÚBLICO EN ZONAS DE PRESENCIA DE AVES RUPÍCOLAS (ROQUEDOS) 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6047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03/03/2025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VIERNES 21 DE MARZO: CHARLA SOBRE LA GESTIÓN DEL USO PÚBLICO EN ZONAS DE PRESENCIA DE AVES RUPÍCOLAS (ROQUEDOS) 🦅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298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💣 DE SEMILLAS Y RUTA GUIADA POR RAMALES CON EL CEPA DE ASTILLERO 👨🏽‍🦱👩🏼‍🦰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1073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26/02/2025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💣 DE SEMILLAS Y RUTA GUIADA POR RAMALES CON EL CEPA DE ASTILLERO 👨🏽‍🦱👩🏼‍🦰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26/02/2025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💣 DE SEMILLAS Y RUTA GUIADA POR RAMALES CON EL CEPA DE ASTILLERO 👨🏽‍🦱👩🏼‍🦰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72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78587"/>
              </p:ext>
            </p:extLst>
          </p:nvPr>
        </p:nvGraphicFramePr>
        <p:xfrm>
          <a:off x="838200" y="2133600"/>
          <a:ext cx="22783800" cy="92906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26/02/2025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💣 DE SEMILLAS Y RUTA GUIADA POR RAMALES CON EL CEPA DE ASTILLERO 👨🏽‍🦱👩🏼‍🦰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776038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26/02/2025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💣 DE SEMILLAS Y RUTA GUIADA POR RAMALES CON EL CEPA DE ASTILLERO 👨🏽‍🦱👩🏼‍🦰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9036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26/02/2025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💣 DE SEMILLAS Y RUTA GUIADA POR RAMALES CON EL CEPA DE ASTILLERO 👨🏽‍🦱👩🏼‍🦰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191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TALLER DE 💣 DE SEMILLAS CON EL C.E.I.P PEDRO VELARDE 🧑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1073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24/02/2025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TALLER DE 💣 DE SEMILLAS CON EL C.E.I.P PEDRO VELARDE 🧑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24/02/2025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TALLER DE 💣 DE SEMILLAS CON EL C.E.I.P PEDRO VELARDE 🧑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72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9095"/>
              </p:ext>
            </p:extLst>
          </p:nvPr>
        </p:nvGraphicFramePr>
        <p:xfrm>
          <a:off x="838200" y="2133600"/>
          <a:ext cx="22783800" cy="97478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 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-apple-system"/>
                        </a:rPr>
                        <a:t>VIGILAMOS Y APAGAMOS FUEGOS 🔥</a:t>
                      </a:r>
                    </a:p>
                    <a:p>
                      <a:endParaRPr lang="es-ES" sz="2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00621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-apple-system"/>
                        </a:rPr>
                        <a:t>VIGILAMOS Y APAGAMOS FUEGOS 🔥</a:t>
                      </a:r>
                    </a:p>
                    <a:p>
                      <a:endParaRPr lang="es-ES" sz="2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76805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20/02/2025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-apple-system"/>
                        </a:rPr>
                        <a:t>VIGILAMOS Y APAGAMOS FUEGOS 🔥</a:t>
                      </a:r>
                      <a:endParaRPr lang="es-ES" sz="2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1020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INSTAGRAM 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ASÍ SE VEÍA PUERTO LUNADA ESTE FIN DE SEMANA 🔥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3828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ASÍ SE VEÍA PUERTO LUNADA ESTE FIN DE SEMANA 🔥</a:t>
                      </a:r>
                      <a:endParaRPr lang="es-ES" sz="2400" dirty="0" smtClean="0"/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8307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ASÍ SE VEÍA PUERTO LUNADA ESTE FIN DE SEMANA 🔥</a:t>
                      </a:r>
                      <a:endParaRPr lang="es-ES" sz="2400" dirty="0" smtClean="0"/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1073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19/02/2025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PLANTAMOS BOSQUE DE RIBERA CON ESPECIES AUTÓCTONAS 🌱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8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98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70850"/>
              </p:ext>
            </p:extLst>
          </p:nvPr>
        </p:nvGraphicFramePr>
        <p:xfrm>
          <a:off x="838200" y="2133600"/>
          <a:ext cx="22783800" cy="112109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17/02/2025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HABLAMOS SOBRE "EL ENCINAR CANTÁBRICO" 🗣️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6827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17/02/2025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HABLAMOS SOBRE "EL ENCINAR CANTÁBRICO" 🗣️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6851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17/02/2025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HABLAMOS SOBRE "EL ENCINAR CANTÁBRICO" 🗣️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1324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13/02/2025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80809"/>
                          </a:solidFill>
                          <a:effectLst/>
                          <a:latin typeface="+mn-lt"/>
                        </a:rPr>
                        <a:t>HABLAMOS SOBRE LA GESTIÓN SILVOPASTORAL PARA LA PREVENCIÓN DE INCENDIOS </a:t>
                      </a: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189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13/02/2025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dirty="0" smtClean="0">
                          <a:solidFill>
                            <a:srgbClr val="080809"/>
                          </a:solidFill>
                          <a:effectLst/>
                          <a:latin typeface="+mn-lt"/>
                        </a:rPr>
                        <a:t>HABLAMOS SOBRE LA GESTIÓN SILVOPASTORAL PARA LA PREVENCIÓN DE INCENDIOS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585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13/02/2025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dirty="0" smtClean="0">
                          <a:solidFill>
                            <a:srgbClr val="0F1419"/>
                          </a:solidFill>
                          <a:effectLst/>
                          <a:latin typeface="+mn-lt"/>
                        </a:rPr>
                        <a:t>HABLAMOS SOBRE LA GESTIÓN SILVOPASTORAL PARA LA PREVENCIÓN DE INCENDIOS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36009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12/02/2025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14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SÁBADO 15 DE FEBRERO: VOLUNTARIADO DE PLANTACIÓN DE BOSQUE DE RIBERA CON ESPECIES AUTÓCTONAS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8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12/02/2025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14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SÁBADO 15 DE FEBRERO: VOLUNTARIADO DE PLANTACIÓN DE BOSQUE DE RIBERA CON ESPECIES AUTÓCTONAS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9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518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94534"/>
              </p:ext>
            </p:extLst>
          </p:nvPr>
        </p:nvGraphicFramePr>
        <p:xfrm>
          <a:off x="838200" y="2362200"/>
          <a:ext cx="22783800" cy="10845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dirty="0" smtClean="0">
                          <a:solidFill>
                            <a:srgbClr val="0F1419"/>
                          </a:solidFill>
                          <a:effectLst/>
                          <a:latin typeface="+mn-lt"/>
                        </a:rPr>
                        <a:t>SÁBADO 15 DE FEBRERO: VOLUNTARIADO DE PLANTACIÓN DE BOSQUE DE RIBERA CON ESPECIES AUTÓCTONAS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2549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 GOBIERNO DE CANTABRIA APOYARÁ A FNYH CON EL PROYECTO "BOSQUES FLOTANTES" 🌳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 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84249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 GOBIERNO DE CANTABRIA APOYARÁ A FNYH CON EL PROYECTO "BOSQUES FLOTANTES" 🌳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5274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GOBIERNO DE CANTABRIA APOYARÁ A FNYH CON EL PROYECTO "BOSQUES FLOTANTES" 🌳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5554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11/02/2025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GUÍA DE BUENAS PRÁCTICAS PARA DEPORTISTAS Y EQUIPADORES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“”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   </a:t>
                      </a:r>
                      <a:r>
                        <a:rPr lang="es-ES" dirty="0" smtClean="0"/>
                        <a:t>“”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8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3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51992"/>
              </p:ext>
            </p:extLst>
          </p:nvPr>
        </p:nvGraphicFramePr>
        <p:xfrm>
          <a:off x="990600" y="1524000"/>
          <a:ext cx="22250400" cy="8016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25/06/2025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EN ESPINOSA DE LOS MONTEROS  </a:t>
                      </a:r>
                      <a:endParaRPr lang="es-ES" sz="1800" dirty="0" smtClean="0">
                        <a:latin typeface="+mn-lt"/>
                      </a:endParaRPr>
                    </a:p>
                    <a:p>
                      <a:pPr algn="ctr"/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617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25/06/2025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EN ESPINOSA DE LOS MONTEROS  </a:t>
                      </a: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848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23/06/2025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ECOCULTURAL POR LIÉRGANES ☀️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9285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23/06/2025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ECOCULTURAL POR LIÉRGANES ☀️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28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8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02151"/>
              </p:ext>
            </p:extLst>
          </p:nvPr>
        </p:nvGraphicFramePr>
        <p:xfrm>
          <a:off x="838200" y="2362200"/>
          <a:ext cx="22783800" cy="102165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06/02/2025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VIERNES 14 DE FEBRERO: CHARLA "EL ENCINAR CANTÁBRICO" 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84249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06/02/2025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14 DE FEBRERO: CHARLA "EL ENCINAR CANTÁBRICO" 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5274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X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06/02/2025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14 DE FEBRERO: CHARLA "EL ENCINAR CANTÁBRICO" 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5554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06/02/2025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MIÉRCOLES 12 DE FEBRERO: CHARLA "GESTIÓN SILVOPASTORAL PARA LA PREVENCIÓN DE INCENDIOS“</a:t>
                      </a:r>
                    </a:p>
                    <a:p>
                      <a:endParaRPr lang="es-ES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15 DE FEBRERO: VOLUNTARIADO DE PLANTACIÓN DE BOSQUE DE RIBERA CON ESPECIES AUTÓCTONAS 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“”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hlinkClick r:id="rId6"/>
                        </a:rPr>
                        <a:t>ENLACE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06/02/2025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   </a:t>
                      </a:r>
                      <a:r>
                        <a:rPr lang="es-ES" dirty="0" smtClean="0"/>
                        <a:t>“”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hlinkClick r:id="rId7"/>
                        </a:rPr>
                        <a:t>ENLACE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850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03070"/>
              </p:ext>
            </p:extLst>
          </p:nvPr>
        </p:nvGraphicFramePr>
        <p:xfrm>
          <a:off x="838200" y="2362200"/>
          <a:ext cx="22783800" cy="1085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22/01/2025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PRESENTACIÓN DEL PROYECTO "BOSQUES FLOTANTES" 📹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84249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22/01/2025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PRESENTACIÓN DEL PROYECTO "BOSQUES FLOTANTES" 📹</a:t>
                      </a:r>
                      <a:endParaRPr lang="es-ES" sz="240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5274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21/01/2025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APAGANDO LOS FUEGOS DEL ALTO MIERA Y EL ALTO PAS 🔥🧯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5554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21/01/2025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APAGANDO LOS FUEGOS DEL ALTO MIERA Y EL ALTO PAS 🔥🧯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21/01/2025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dirty="0" smtClean="0">
                          <a:solidFill>
                            <a:srgbClr val="080809"/>
                          </a:solidFill>
                          <a:effectLst/>
                          <a:latin typeface="+mn-lt"/>
                        </a:rPr>
                        <a:t>19 DE ENERO DE 2025: IMÁGENES DEL ALTO MIERA Y EL ALTO PAS .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20/01/2025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DE ENERO DE 2025: IMÁGENES DEL ALTO MIERA Y EL ALTO PAS 🔥.</a:t>
                      </a:r>
                      <a:endParaRPr lang="es-E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9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20/01/2025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FNYH CONVERTIRÁ UN EUCALIPTAL DE LIÉRGANES EN UN BOSQUE AUTÓCTONO CON EL PROYECTO “BOSQUES FLOTANTES” 🌳</a:t>
                      </a: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8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64708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20/01/2025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“”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9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5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96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72405"/>
              </p:ext>
            </p:extLst>
          </p:nvPr>
        </p:nvGraphicFramePr>
        <p:xfrm>
          <a:off x="762000" y="2438400"/>
          <a:ext cx="22783800" cy="102622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235267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17/01/2025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AYUNTAMIENTO DE RAMALES DE LA VICTORIA INICIA LOS TRABAJOS DE RECUPERACIÓN DEL MONTE MORO CON EL PROYECTO “BOSQUES FLOTANTES” 🌳🌳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84249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17/01/2025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“”</a:t>
                      </a:r>
                      <a:endParaRPr lang="es-ES" sz="240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5274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10/12/2024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FNYH PRESENTA EL PROYECTO "BOSQUES FLOTANTES" EN EL WORK CAFÉ DEL BANCO SANTANDER 🌳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5554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10/12/2024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FNYH PRESENTA EL PROYECTO "BOSQUES FLOTANTES" EN EL WORK CAFÉ DEL BANCO SANTANDER 🌳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11/11/2024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JORNADA DE PLANTACIÓN Y PREPARACIÓN DE MERMELADA DE ARÁNDANOS 🫐</a:t>
                      </a:r>
                      <a:endParaRPr lang="es-E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11/01/2025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JORNADA DE PLANTACIÓN Y PREPARACIÓN DE MERMELADA DE ARÁNDANOS 🫐</a:t>
                      </a:r>
                      <a:endParaRPr lang="es-ES" sz="240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44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8332"/>
              </p:ext>
            </p:extLst>
          </p:nvPr>
        </p:nvGraphicFramePr>
        <p:xfrm>
          <a:off x="762000" y="2438400"/>
          <a:ext cx="22783800" cy="986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07/11/2024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SÁBADO 9 DE NOVIEMBRE: PLANTACIÓN Y TALLER DE MERMELADA DE ARÁNDANOS 🫐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84249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07/11/2024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SÁBADO 9 DE NOVIEMBRE: PLANTACIÓN Y TALLER DE MERMELADA DE ARÁNDANOS 🫐</a:t>
                      </a: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5274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11/11/2024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80809"/>
                          </a:solidFill>
                          <a:effectLst/>
                          <a:latin typeface="+mn-lt"/>
                        </a:rPr>
                        <a:t>JORNADA DE PLANTACIÓN Y PREPARACIÓN DE MERMELADA DE ARÁNDANOS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5554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04/11/2024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SÁBADO 9 DE NOVIEMBRE: PLANTACIÓN Y TALLER DE MERMELADA DE ARÁNDANOS 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04/11/2024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dirty="0" smtClean="0">
                          <a:solidFill>
                            <a:srgbClr val="080809"/>
                          </a:solidFill>
                          <a:effectLst/>
                          <a:latin typeface="+mn-lt"/>
                        </a:rPr>
                        <a:t>SÁBADO 9 DE NOVIEMBRE: PLANTACIÓN Y TALLER DE MERMELADA DE ARÁNDANOS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21/10/2024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🌿 "BOSQUES FLOTANTES", UN PROYECTO INNOVADOR QUE BUSCA RESTAURAR LA NATURALEZA Y REVITALIZAR LA BIOECONOMIA LOCAL 🌳</a:t>
                      </a: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57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32012"/>
              </p:ext>
            </p:extLst>
          </p:nvPr>
        </p:nvGraphicFramePr>
        <p:xfrm>
          <a:off x="914400" y="2810369"/>
          <a:ext cx="22783800" cy="91992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0700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  <a:endParaRPr lang="es-E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21/10/2024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🌿 "BOSQUES FLOTANTES", UN PROYECTO INNOVADOR QUE BUSCA RESTAURAR LA NATURALEZA Y REVITALIZAR LA BIOECONOMIA LOCAL 🌳</a:t>
                      </a:r>
                      <a:endParaRPr lang="es-ES" sz="2400" dirty="0" smtClean="0">
                        <a:latin typeface="+mn-lt"/>
                      </a:endParaRPr>
                    </a:p>
                    <a:p>
                      <a:pPr algn="l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84249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18/10/2024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DE OCTUBRE: DÍA MUNDIAL DE LA PROTECCIÓN DE LA NATURALEZA 🍃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5274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>
                          <a:solidFill>
                            <a:schemeClr val="tx2"/>
                          </a:solidFill>
                        </a:rPr>
                        <a:t>FACEBOOK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18/10/2024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DE OCTUBRE: DÍA MUNDIAL DE LA PROTECCIÓN DE LA NATURALEZA 🍃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5554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INSTAGRAM</a:t>
                      </a:r>
                      <a:endParaRPr lang="es-E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11/10/2024</a:t>
                      </a:r>
                    </a:p>
                    <a:p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SÁBADO 19 DE OCTUBRE: VOLUNTARIADO DE PLANTACIÓN EN EL ALTO MIERA 🌱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7986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11/10/2024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SÁBADO 19 DE OCTUBRE: VOLUNTARIADO DE PLANTACIÓN EN EL ALTO MIERA 🌱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69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2895600" y="762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4.1.2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VÍDEOS EN YOUTUBE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65092"/>
              </p:ext>
            </p:extLst>
          </p:nvPr>
        </p:nvGraphicFramePr>
        <p:xfrm>
          <a:off x="3644899" y="2590800"/>
          <a:ext cx="16256001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18667">
                  <a:extLst>
                    <a:ext uri="{9D8B030D-6E8A-4147-A177-3AD203B41FA5}">
                      <a16:colId xmlns:a16="http://schemas.microsoft.com/office/drawing/2014/main" val="3522805210"/>
                    </a:ext>
                  </a:extLst>
                </a:gridCol>
                <a:gridCol w="5418667">
                  <a:extLst>
                    <a:ext uri="{9D8B030D-6E8A-4147-A177-3AD203B41FA5}">
                      <a16:colId xmlns:a16="http://schemas.microsoft.com/office/drawing/2014/main" val="3156403604"/>
                    </a:ext>
                  </a:extLst>
                </a:gridCol>
                <a:gridCol w="5418667">
                  <a:extLst>
                    <a:ext uri="{9D8B030D-6E8A-4147-A177-3AD203B41FA5}">
                      <a16:colId xmlns:a16="http://schemas.microsoft.com/office/drawing/2014/main" val="2494915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r>
                        <a:rPr lang="es-ES" sz="3200" baseline="0" dirty="0" smtClean="0"/>
                        <a:t> 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VÍDEO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8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21/01/2025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dirty="0" smtClean="0">
                          <a:solidFill>
                            <a:srgbClr val="0F0F0F"/>
                          </a:solidFill>
                          <a:effectLst/>
                          <a:latin typeface="+mn-lt"/>
                        </a:rPr>
                        <a:t>PRESENTACIÓN DEL PROYECTO "BOSQUES FLOTANTES"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 </a:t>
                      </a:r>
                      <a:r>
                        <a:rPr lang="es-ES" sz="2400" dirty="0" smtClean="0">
                          <a:hlinkClick r:id="rId3"/>
                        </a:rPr>
                        <a:t>VÍDEO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23/01/2025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ARDEN EL ALTO MIERA Y EL ALTO PAS (CANTABRIA)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hlinkClick r:id="rId4"/>
                        </a:rPr>
                        <a:t>VÍDEO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9114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681870"/>
            <a:ext cx="11577206" cy="7325280"/>
          </a:xfrm>
          <a:prstGeom prst="rect">
            <a:avLst/>
          </a:prstGeom>
          <a:ln w="127000" cap="sq">
            <a:solidFill>
              <a:srgbClr val="4A452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99" y="6137571"/>
            <a:ext cx="11010901" cy="7039478"/>
          </a:xfrm>
          <a:prstGeom prst="rect">
            <a:avLst/>
          </a:prstGeom>
          <a:ln w="127000" cap="sq">
            <a:solidFill>
              <a:srgbClr val="6B675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484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2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75057"/>
              </p:ext>
            </p:extLst>
          </p:nvPr>
        </p:nvGraphicFramePr>
        <p:xfrm>
          <a:off x="990600" y="15240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19/06/2025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CELEBRAMOS EL SEGUNDO WEBINAR DEL PROYECTO “BOSQUES FLOTANTES” 🌳</a:t>
                      </a:r>
                      <a:endParaRPr lang="es-ES" sz="1800" dirty="0" smtClean="0">
                        <a:latin typeface="+mn-lt"/>
                      </a:endParaRPr>
                    </a:p>
                    <a:p>
                      <a:pPr algn="ctr"/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9285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CELEBRAMOS EL SEGUNDO WEBINAR DEL PROYECTO “BOSQUES FLOTANTES” 🌳</a:t>
                      </a: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28810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17/06/2025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28 DE JUNIO: RUTA ECO-CULTURAL EN ESPINOSA DE LOS MONTEROS </a:t>
                      </a:r>
                      <a:endParaRPr lang="es-ES" sz="1800" dirty="0" smtClean="0">
                        <a:latin typeface="+mn-lt"/>
                      </a:endParaRPr>
                    </a:p>
                    <a:p>
                      <a:pPr algn="ctr"/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15904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17/06/2025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28 DE JUNIO: RUTA ECO-CULTURAL EN ESPINOSA DE LOS MONTEROS </a:t>
                      </a: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1126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16/06/2025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PARTICIPAMOS EN LA IX FERIA DE ECOTURISMO NOJA ✌🏻</a:t>
                      </a:r>
                      <a:endParaRPr lang="es-ES" sz="1800" dirty="0" smtClean="0">
                        <a:latin typeface="+mn-lt"/>
                      </a:endParaRPr>
                    </a:p>
                    <a:p>
                      <a:pPr algn="ctr"/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0829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16/06/2025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PARTICIPAMOS EN LA IX FERIA DE ECOTURISMO NOJA ✌🏻</a:t>
                      </a: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8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50089"/>
              </p:ext>
            </p:extLst>
          </p:nvPr>
        </p:nvGraphicFramePr>
        <p:xfrm>
          <a:off x="990600" y="15240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16/06/2025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+mn-lt"/>
                        </a:rPr>
                        <a:t>TALLER DE MARIONETAS CON RESIDUOS 👧🏻</a:t>
                      </a:r>
                    </a:p>
                    <a:p>
                      <a:pPr algn="ctr"/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0829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16/06/2025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+mn-lt"/>
                        </a:rPr>
                        <a:t>TALLER DE MARIONETAS CON RESIDUOS 👧🏻</a:t>
                      </a: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17878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16/06/2025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CHARLA-TALLER DE JARDINERÍA ECOLÓGICA 🌱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742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16/06/2025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CHARLA-TALLER DE JARDINERÍA ECOLÓGICA 🌱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4739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10/06/2025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SÁBADO 21 DE JUNIO: RUTA ECO-CULTURAL EN LIÉRGANES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8227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10/06/2025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21 DE JUNIO: RUTA ECO-CULTURAL EN LIÉRGANES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50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30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17199"/>
              </p:ext>
            </p:extLst>
          </p:nvPr>
        </p:nvGraphicFramePr>
        <p:xfrm>
          <a:off x="990600" y="15240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10/06/2025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LIÉRGANES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82276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10/06/2025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LIÉRGANES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50676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09/06/2025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RUTA ECOCULTURAL POR MIERA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6370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09/06/2025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ECOCULTURAL POR MIERA 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08823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09/06/2025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14 DE JUNIO: TALLER DE MARIONETAS CON RESIDUOS 👧🏻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7738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09/06/2025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SÁBADO 14 DE JUNIO: TALLER DE MARIONETAS CON RESIDUOS 👧🏻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75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6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92810"/>
              </p:ext>
            </p:extLst>
          </p:nvPr>
        </p:nvGraphicFramePr>
        <p:xfrm>
          <a:off x="990600" y="1524000"/>
          <a:ext cx="22250400" cy="8016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12/06/2025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13 DE JUNIO: CHARLA-TALLER DE JARDINERÍA ECOLÓGICA 🌱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7738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12/06/2025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13 DE JUNIO: CHARLA-TALLER DE JARDINERÍA ECOLÓGICA 🌱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75020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MIERA 🌳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6169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27/05/2025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INAUGURACIÓN DE LA EXPOSICIÓN ITINERANTE Y RUTA ECO-CULTURAL BOSQUES FLOTANTES EN MIERA 🌳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0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1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65610"/>
              </p:ext>
            </p:extLst>
          </p:nvPr>
        </p:nvGraphicFramePr>
        <p:xfrm>
          <a:off x="990600" y="15240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23/05/2025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¡VEN A LA RUTA ECO-CULTURAL DE MIERA! ✌🏻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6169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23/05/2025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¡VEN A LA RUTA ECO-CULTURAL DE MIERA! ✌🏻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0384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26/05/2025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PRIMERA LIMPIEZA DE FONDOS MARINOS DEL AÑO ✌🏻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6590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26/05/2025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PRIMERA LIMPIEZA DE FONDOS MARINOS DEL AÑO ✌🏻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74415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27/05/2025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DESCARGA LAS PONENCIAS DEL WEBINAR DE "BOSQUES FLOTANTES" 📥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8783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27/05/2025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DESCARGA LAS PONENCIAS DEL WEBINAR DE "BOSQUES FLOTANTES" 📥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8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67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3056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13758" y="13007150"/>
            <a:ext cx="7067740" cy="12697"/>
            <a:chOff x="0" y="0"/>
            <a:chExt cx="7067740" cy="127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7804" cy="12700"/>
            </a:xfrm>
            <a:custGeom>
              <a:avLst/>
              <a:gdLst/>
              <a:ahLst/>
              <a:cxnLst/>
              <a:rect l="l" t="t" r="r" b="b"/>
              <a:pathLst>
                <a:path w="7067804" h="12700">
                  <a:moveTo>
                    <a:pt x="0" y="0"/>
                  </a:moveTo>
                  <a:lnTo>
                    <a:pt x="7067804" y="0"/>
                  </a:lnTo>
                  <a:lnTo>
                    <a:pt x="70678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CuadroTexto 1"/>
          <p:cNvSpPr txBox="1"/>
          <p:nvPr/>
        </p:nvSpPr>
        <p:spPr>
          <a:xfrm>
            <a:off x="3002674" y="381000"/>
            <a:ext cx="1775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/>
              </a:rPr>
              <a:t>4.1.1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PUBLICACIONES EN REDES SOCIALES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Helveticish Bold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88717"/>
              </p:ext>
            </p:extLst>
          </p:nvPr>
        </p:nvGraphicFramePr>
        <p:xfrm>
          <a:off x="990600" y="1524000"/>
          <a:ext cx="22250400" cy="11734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9847">
                  <a:extLst>
                    <a:ext uri="{9D8B030D-6E8A-4147-A177-3AD203B41FA5}">
                      <a16:colId xmlns:a16="http://schemas.microsoft.com/office/drawing/2014/main" val="2916814120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479125286"/>
                    </a:ext>
                  </a:extLst>
                </a:gridCol>
                <a:gridCol w="3968857">
                  <a:extLst>
                    <a:ext uri="{9D8B030D-6E8A-4147-A177-3AD203B41FA5}">
                      <a16:colId xmlns:a16="http://schemas.microsoft.com/office/drawing/2014/main" val="3170665274"/>
                    </a:ext>
                  </a:extLst>
                </a:gridCol>
                <a:gridCol w="7602839">
                  <a:extLst>
                    <a:ext uri="{9D8B030D-6E8A-4147-A177-3AD203B41FA5}">
                      <a16:colId xmlns:a16="http://schemas.microsoft.com/office/drawing/2014/main" val="2526073264"/>
                    </a:ext>
                  </a:extLst>
                </a:gridCol>
              </a:tblGrid>
              <a:tr h="549502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RED SOCIAL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FECHA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TÍTULO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PUBLICACIÓN</a:t>
                      </a:r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15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23 DE MAYO: CHARLA "GESTIÓN SILVOPASTORAL PARA LA PREVENCIÓN DE INCENDIOS"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2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61691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20/05/2025</a:t>
                      </a:r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23 DE MAYO: CHARLA "GESTIÓN SILVOPASTORAL PARA LA PREVENCIÓN DE INCENDIOS"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3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03840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VIERNES 23 DE MAYO: CHARLA "GESTIÓN SILVOPASTORAL PARA LA PREVENCIÓN DE INCENDIOS" 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4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17682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20/05/2025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VIERNES 23 DE MAYO: CHARLA "GESTIÓN SILVOPASTORAL PARA LA PREVENCIÓN DE INCENDIOS" 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5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93705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20/05/2025</a:t>
                      </a:r>
                    </a:p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🌿🛠️ WEBINAR ONLINE GRATUITO | PROYECTO BOSQUES FLOTANTES: Paisaje, Historia y Sostenibilidad en la Montaña Oriental Cantábrica.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6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8197"/>
                  </a:ext>
                </a:extLst>
              </a:tr>
              <a:tr h="1859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20/05/2025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🌿🛠️ WEBINAR ONLINE GRATUITO | PROYECTO BOSQUES FLOTANTES: Paisaje, Historia y Sostenibilidad en la Montaña Oriental Cantábrica.</a:t>
                      </a:r>
                      <a:endParaRPr kumimoji="0" lang="es-E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hlinkClick r:id="rId7"/>
                        </a:rPr>
                        <a:t>ENLACE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1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5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2937</Words>
  <Application>Microsoft Office PowerPoint</Application>
  <PresentationFormat>Personalizado</PresentationFormat>
  <Paragraphs>946</Paragraphs>
  <Slides>36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-apple-system</vt:lpstr>
      <vt:lpstr>Helveticish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Clipping de medios</dc:title>
  <dc:creator>Recepcion</dc:creator>
  <cp:lastModifiedBy>Usuario</cp:lastModifiedBy>
  <cp:revision>112</cp:revision>
  <dcterms:created xsi:type="dcterms:W3CDTF">2006-08-16T00:00:00Z</dcterms:created>
  <dcterms:modified xsi:type="dcterms:W3CDTF">2025-06-26T11:10:52Z</dcterms:modified>
  <dc:identifier>DAF-Ry_Mffw</dc:identifier>
</cp:coreProperties>
</file>