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6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3" r:id="rId22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912664C-2389-4A42-B88A-EF00A878EDF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ABF27C-9FCF-436C-A546-CC80F9F832FA}" type="datetimeFigureOut">
              <a:rPr lang="es-ES" smtClean="0"/>
              <a:pPr/>
              <a:t>19/06/2015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4" y="645765"/>
            <a:ext cx="5533992" cy="4943475"/>
          </a:xfrm>
        </p:spPr>
      </p:pic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61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buNone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REGULACIÓN MICOLÓGICA CARACTERÍSTICAS:</a:t>
            </a:r>
          </a:p>
          <a:p>
            <a:pPr indent="449263" algn="ctr" eaLnBrk="0" hangingPunct="0">
              <a:buNone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indent="449263" algn="ctr" eaLnBrk="0" hangingPunct="0"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Unidades de Gestión Micológicas (UGAM) </a:t>
            </a:r>
          </a:p>
          <a:p>
            <a:pPr indent="449263" algn="ctr" eaLnBrk="0" hangingPunct="0"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 la provincia de Salamanca (2014/2015).</a:t>
            </a:r>
          </a:p>
          <a:p>
            <a:pPr indent="449263" algn="ctr" eaLnBrk="0" hangingPunct="0"/>
            <a:endParaRPr lang="es-ES" sz="1800" b="1" dirty="0" smtClean="0">
              <a:solidFill>
                <a:srgbClr val="481F67"/>
              </a:solidFill>
              <a:latin typeface="Comic Sans MS" pitchFamily="66" charset="0"/>
            </a:endParaRPr>
          </a:p>
          <a:p>
            <a:pPr indent="449263" eaLnBrk="0" hangingPunct="0"/>
            <a:endParaRPr lang="es-ES" sz="1800" b="1" dirty="0" smtClean="0">
              <a:solidFill>
                <a:srgbClr val="481F67"/>
              </a:solidFill>
              <a:latin typeface="Comic Sans MS" pitchFamily="66" charset="0"/>
            </a:endParaRPr>
          </a:p>
          <a:p>
            <a:pPr indent="449263" eaLnBrk="0" hangingPunct="0">
              <a:buClr>
                <a:schemeClr val="tx2">
                  <a:lumMod val="75000"/>
                </a:schemeClr>
              </a:buClr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UGAM “Sierras de Francia, Béjar y </a:t>
            </a:r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</a:rPr>
              <a:t>Quilamas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”: 25 ayuntamientos</a:t>
            </a:r>
          </a:p>
          <a:p>
            <a:pPr indent="449263" eaLnBrk="0" hangingPunct="0"/>
            <a:endParaRPr lang="es-ES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449263" eaLnBrk="0" hangingPunct="0">
              <a:buClr>
                <a:schemeClr val="tx2">
                  <a:lumMod val="75000"/>
                </a:schemeClr>
              </a:buClr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UGAM “El Rebollar”: 14 ayuntamientos</a:t>
            </a:r>
          </a:p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buNone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REGULACIÓN MICOLÓGICA CARACTERÍSTICAS:</a:t>
            </a:r>
          </a:p>
          <a:p>
            <a:pPr indent="449263" algn="ctr" eaLnBrk="0" hangingPunct="0">
              <a:buNone/>
            </a:pPr>
            <a:endParaRPr lang="es-ES_tradnl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indent="449263" algn="ctr" eaLnBrk="0" hangingPunct="0">
              <a:buNone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indent="449263" algn="ctr" eaLnBrk="0" hangingPunct="0"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EXISTENCIA DE UN ENTE GESTOR INTERMEDIO</a:t>
            </a:r>
          </a:p>
          <a:p>
            <a:pPr indent="449263" algn="ctr" eaLnBrk="0" hangingPunct="0">
              <a:buNone/>
            </a:pPr>
            <a:endParaRPr lang="es-ES" sz="1800" b="1" dirty="0" smtClean="0">
              <a:solidFill>
                <a:srgbClr val="481F67"/>
              </a:solidFill>
              <a:latin typeface="Comic Sans MS" pitchFamily="66" charset="0"/>
            </a:endParaRPr>
          </a:p>
          <a:p>
            <a:pPr algn="ctr" eaLnBrk="0" hangingPunct="0">
              <a:lnSpc>
                <a:spcPct val="250000"/>
              </a:lnSpc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Los municipios adheridos al </a:t>
            </a:r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Micocyl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adjudican </a:t>
            </a:r>
          </a:p>
          <a:p>
            <a:pPr algn="ctr" eaLnBrk="0" hangingPunct="0">
              <a:lnSpc>
                <a:spcPct val="250000"/>
              </a:lnSpc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 aprovechamiento micológico a un ente gestor común.</a:t>
            </a:r>
          </a:p>
          <a:p>
            <a:pPr indent="449263" eaLnBrk="0" hangingPunct="0"/>
            <a:endParaRPr lang="es-ES" sz="1800" b="1" dirty="0" smtClean="0">
              <a:solidFill>
                <a:srgbClr val="481F67"/>
              </a:solidFill>
              <a:latin typeface="Comic Sans MS" pitchFamily="66" charset="0"/>
            </a:endParaRPr>
          </a:p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 fontScale="70000" lnSpcReduction="20000"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buNone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REGULACIÓN MICOLÓGICA CARACTERÍSTICAS:</a:t>
            </a:r>
          </a:p>
          <a:p>
            <a:pPr algn="ctr">
              <a:buNone/>
            </a:pPr>
            <a:endParaRPr lang="es-ES" sz="2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RESPONSABILIDADES DEL ENTE GESTOR:</a:t>
            </a:r>
          </a:p>
          <a:p>
            <a:pPr indent="449263" algn="ctr" eaLnBrk="0" hangingPunct="0">
              <a:buNone/>
            </a:pPr>
            <a:endParaRPr lang="es-ES_tradnl" sz="23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200000"/>
              </a:lnSpc>
              <a:buNone/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	Ejecución material del programa </a:t>
            </a:r>
            <a:r>
              <a:rPr lang="es-ES" sz="23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Micocyl</a:t>
            </a: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marL="542925" lvl="1" indent="357188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Sistema de emisión de permisos de recolección.</a:t>
            </a:r>
          </a:p>
          <a:p>
            <a:pPr marL="542925" lvl="1" indent="357188" eaLnBrk="0" hangingPunct="0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Señalización del territorio.</a:t>
            </a:r>
          </a:p>
          <a:p>
            <a:pPr marL="542925" lvl="1" indent="357188" eaLnBrk="0" hangingPunct="0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Vigilancia: contratación de guardas particulares de campo.</a:t>
            </a:r>
          </a:p>
          <a:p>
            <a:pPr marL="542925" lvl="1" indent="357188" eaLnBrk="0" hangingPunct="0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Inventarios de campo: sostenibilidad del recurso.</a:t>
            </a:r>
          </a:p>
          <a:p>
            <a:pPr marL="542925" lvl="1" indent="357188" eaLnBrk="0" hangingPunct="0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Cursos de formación.</a:t>
            </a:r>
          </a:p>
          <a:p>
            <a:pPr marL="542925" lvl="1" indent="357188" eaLnBrk="0" hangingPunct="0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Gestión de la marca de garantía de calidad </a:t>
            </a:r>
          </a:p>
          <a:p>
            <a:pPr marL="542925" lvl="1" indent="357188" eaLnBrk="0" hangingPunc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s-ES" sz="23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“Setas de Castilla y León”.</a:t>
            </a:r>
          </a:p>
          <a:p>
            <a:pPr indent="449263" algn="ctr" eaLnBrk="0" hangingPunct="0">
              <a:buClr>
                <a:schemeClr val="tx2">
                  <a:lumMod val="75000"/>
                </a:schemeClr>
              </a:buClr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indent="449263" eaLnBrk="0" hangingPunct="0"/>
            <a:endParaRPr lang="es-ES" sz="1800" b="1" dirty="0" smtClean="0">
              <a:solidFill>
                <a:srgbClr val="481F67"/>
              </a:solidFill>
              <a:latin typeface="Comic Sans MS" pitchFamily="66" charset="0"/>
            </a:endParaRPr>
          </a:p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indent="449263" eaLnBrk="0" hangingPunct="0"/>
            <a:endParaRPr lang="es-ES" sz="1800" b="1" dirty="0" smtClean="0">
              <a:solidFill>
                <a:srgbClr val="481F67"/>
              </a:solidFill>
              <a:latin typeface="Comic Sans MS" pitchFamily="66" charset="0"/>
            </a:endParaRPr>
          </a:p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None/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  <p:pic>
        <p:nvPicPr>
          <p:cNvPr id="9" name="Picture 6" descr="LOGO%20GUARDERIO%20MICOLOGICO"/>
          <p:cNvPicPr>
            <a:picLocks noChangeAspect="1" noChangeArrowheads="1"/>
          </p:cNvPicPr>
          <p:nvPr/>
        </p:nvPicPr>
        <p:blipFill>
          <a:blip r:embed="rId5" cstate="print"/>
          <a:srcRect b="13130"/>
          <a:stretch>
            <a:fillRect/>
          </a:stretch>
        </p:blipFill>
        <p:spPr bwMode="auto">
          <a:xfrm>
            <a:off x="5219700" y="3213100"/>
            <a:ext cx="25939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artel de Acotado de Set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1528763"/>
            <a:ext cx="3429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40115" y="4633803"/>
            <a:ext cx="27870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Señalización del territorio</a:t>
            </a:r>
          </a:p>
          <a:p>
            <a:pPr algn="ctr" eaLnBrk="0" hangingPunct="0"/>
            <a:r>
              <a:rPr lang="es-ES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(según Decreto 130/1990).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2" name="11 Conector recto de flecha"/>
          <p:cNvCxnSpPr/>
          <p:nvPr/>
        </p:nvCxnSpPr>
        <p:spPr bwMode="auto">
          <a:xfrm rot="5400000" flipH="1" flipV="1">
            <a:off x="1964532" y="4250531"/>
            <a:ext cx="927100" cy="158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31415" y="1720741"/>
            <a:ext cx="229280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ES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Vigilancia privada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0" hangingPunct="0"/>
            <a:r>
              <a:rPr lang="es-ES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(logotipo corporativo)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 bwMode="auto">
          <a:xfrm flipH="1">
            <a:off x="6516688" y="2420938"/>
            <a:ext cx="15875" cy="72072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475656" y="335699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1475656" y="3717032"/>
            <a:ext cx="15121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EMISIÓN DE PERMISOS DE RECOLECCIÓN.</a:t>
            </a:r>
          </a:p>
          <a:p>
            <a:pPr algn="ctr">
              <a:buNone/>
            </a:pPr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(modelo provincia de Salamanca)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s-ES" sz="2400" b="1" dirty="0" smtClean="0">
                <a:solidFill>
                  <a:srgbClr val="00B050"/>
                </a:solidFill>
                <a:latin typeface="Comic Sans MS" pitchFamily="66" charset="0"/>
              </a:rPr>
              <a:t>     </a:t>
            </a:r>
          </a:p>
          <a:p>
            <a:pPr algn="ctr">
              <a:buNone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FORMATO DE LOS PERMISOS DE RECOLECCIÓN:</a:t>
            </a:r>
          </a:p>
          <a:p>
            <a:pPr indent="449263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  <a:tabLst>
                <a:tab pos="4991100" algn="l"/>
              </a:tabLst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Sistema de talonario en formato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papel. </a:t>
            </a: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indent="449263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  <a:tabLst>
                <a:tab pos="4991100" algn="l"/>
              </a:tabLst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 través de la aplicación de la web: www.micocyl.es	</a:t>
            </a:r>
          </a:p>
          <a:p>
            <a:pPr indent="449263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  <a:tabLst>
                <a:tab pos="4991100" algn="l"/>
              </a:tabLst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Permiso es nominal e intransferible.</a:t>
            </a:r>
          </a:p>
          <a:p>
            <a:pPr indent="449263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  <a:tabLst>
                <a:tab pos="4991100" algn="l"/>
              </a:tabLst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Validez: La campaña micológica dura 1 año.</a:t>
            </a:r>
            <a:endParaRPr lang="es-E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636912"/>
            <a:ext cx="6516577" cy="22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467544" y="148478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EMISIÓN DE PERMISOS DE RECOLECCIÓN.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EMISIÓN DE PERMISOS DE RECOLECCIÓN.</a:t>
            </a:r>
          </a:p>
          <a:p>
            <a:pPr algn="ctr">
              <a:buNone/>
            </a:pPr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(modelo provincia de Salamanca)</a:t>
            </a:r>
          </a:p>
          <a:p>
            <a:pPr algn="ctr">
              <a:buNone/>
            </a:pPr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s-ES" sz="2400" b="1" dirty="0" smtClean="0">
                <a:solidFill>
                  <a:srgbClr val="00B050"/>
                </a:solidFill>
                <a:latin typeface="Comic Sans MS" pitchFamily="66" charset="0"/>
              </a:rPr>
              <a:t>         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MODALIDADES DE PERMISOS DE RECOLECCIÓN:</a:t>
            </a:r>
          </a:p>
          <a:p>
            <a:pPr>
              <a:buNone/>
              <a:defRPr/>
            </a:pPr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s-ES" sz="1800" b="1" dirty="0" smtClean="0">
                <a:solidFill>
                  <a:srgbClr val="481F67"/>
                </a:solidFill>
                <a:latin typeface="Calibri" pitchFamily="34" charset="0"/>
              </a:rPr>
              <a:t>	        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Surgen de la combinación de tres variables: </a:t>
            </a:r>
          </a:p>
          <a:p>
            <a:pPr marL="812800" indent="363538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Origen del recolector.</a:t>
            </a:r>
          </a:p>
          <a:p>
            <a:pPr marL="812800" indent="363538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Validez temporal.</a:t>
            </a:r>
          </a:p>
          <a:p>
            <a:pPr marL="812800" indent="363538">
              <a:lnSpc>
                <a:spcPct val="15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Motivo de la recolección.</a:t>
            </a:r>
          </a:p>
          <a:p>
            <a:pPr>
              <a:buNone/>
              <a:defRPr/>
            </a:pPr>
            <a:endParaRPr lang="es-ES" sz="24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EMISIÓN DE PERMISOS DE RECOLECCIÓN.</a:t>
            </a:r>
          </a:p>
          <a:p>
            <a:pPr algn="ctr">
              <a:buNone/>
            </a:pPr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(modelo provincia de Salamanca)</a:t>
            </a:r>
          </a:p>
          <a:p>
            <a:pPr algn="ctr">
              <a:buNone/>
            </a:pPr>
            <a:endParaRPr lang="es-E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s-ES" sz="24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672" y="2924944"/>
          <a:ext cx="4896544" cy="2088233"/>
        </p:xfrm>
        <a:graphic>
          <a:graphicData uri="http://schemas.openxmlformats.org/drawingml/2006/table">
            <a:tbl>
              <a:tblPr/>
              <a:tblGrid>
                <a:gridCol w="1224136"/>
                <a:gridCol w="1224136"/>
                <a:gridCol w="1224136"/>
                <a:gridCol w="1224136"/>
              </a:tblGrid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LUGAR DE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RECREATIVO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COMERCIAL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VALIDEZ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RESIDENCIA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Dos días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TODOS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5 €*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Temporada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3 €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10 €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VINCULADO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10 €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50 €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PROVINCIAL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20 €*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200 €*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FORÁNEO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400 €*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EMISIÓN DE PERMISOS DE RECOLECCIÓN.</a:t>
            </a:r>
          </a:p>
          <a:p>
            <a:pPr algn="ctr">
              <a:buNone/>
            </a:pPr>
            <a:endParaRPr lang="es-ES" sz="24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PUNTOS DE EXPEDICIÓN DE PERMISOS:</a:t>
            </a:r>
          </a:p>
          <a:p>
            <a:pPr algn="ctr">
              <a:buNone/>
            </a:pPr>
            <a:r>
              <a:rPr lang="es-ES_tradnl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endParaRPr lang="es-ES" sz="1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indent="363538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</a:pP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Establecimientos privados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indent="363538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(tienda, bar, restaurante, casa rural, </a:t>
            </a:r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etc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).</a:t>
            </a:r>
          </a:p>
          <a:p>
            <a:pPr indent="363538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</a:pP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Ayuntamientos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  <a:p>
            <a:pPr indent="363538" algn="just" eaLnBrk="0" hangingPunct="0">
              <a:lnSpc>
                <a:spcPct val="200000"/>
              </a:lnSpc>
              <a:buClr>
                <a:schemeClr val="tx2">
                  <a:lumMod val="75000"/>
                </a:schemeClr>
              </a:buClr>
            </a:pP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Internet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 www.micocyl.es</a:t>
            </a: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 lnSpcReduction="10000"/>
          </a:bodyPr>
          <a:lstStyle/>
          <a:p>
            <a:pPr marL="547688" lvl="1" indent="-200025" algn="ctr">
              <a:lnSpc>
                <a:spcPct val="80000"/>
              </a:lnSpc>
              <a:buNone/>
              <a:defRPr/>
            </a:pPr>
            <a:endParaRPr lang="es-ES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547688" lvl="1" indent="-200025" algn="ctr">
              <a:lnSpc>
                <a:spcPct val="80000"/>
              </a:lnSpc>
              <a:buNone/>
              <a:defRPr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VENTAJAS PARA LOS MUNICIPIOS</a:t>
            </a:r>
          </a:p>
          <a:p>
            <a:pPr marL="547688" lvl="1" indent="-200025" algn="ctr">
              <a:lnSpc>
                <a:spcPct val="80000"/>
              </a:lnSpc>
              <a:buNone/>
              <a:defRPr/>
            </a:pPr>
            <a:endParaRPr lang="es-ES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547688" lvl="1" indent="-200025">
              <a:lnSpc>
                <a:spcPct val="120000"/>
              </a:lnSpc>
              <a:buFont typeface="Verdana" pitchFamily="34" charset="0"/>
              <a:buNone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Sociales:</a:t>
            </a:r>
            <a:endParaRPr lang="es-ES" sz="1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Explotación sostenible de los recursos micológicos.</a:t>
            </a: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Imagen de seriedad y orden al colectivo de recolectores.</a:t>
            </a: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Condiciones ventajosas para los recolectores locales.</a:t>
            </a: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Puntos de venta de permisos dentro de los municipios.</a:t>
            </a: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Un sistema general de vigilancia micológica.</a:t>
            </a: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Inclusión en un proyecto global de investigación.</a:t>
            </a: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Contribución al turismo rural.</a:t>
            </a:r>
          </a:p>
          <a:p>
            <a:pPr marL="785813" lvl="2" indent="-182563">
              <a:lnSpc>
                <a:spcPct val="120000"/>
              </a:lnSpc>
              <a:buClr>
                <a:schemeClr val="tx2">
                  <a:lumMod val="75000"/>
                </a:schemeClr>
              </a:buClr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Celebración de otros actos culturales, cursos y eventos.</a:t>
            </a: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04800" y="620688"/>
            <a:ext cx="7772400" cy="4703152"/>
          </a:xfrm>
        </p:spPr>
        <p:txBody>
          <a:bodyPr>
            <a:normAutofit fontScale="92500" lnSpcReduction="10000"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265113" indent="-265113">
              <a:buFont typeface="Wingdings" pitchFamily="2" charset="2"/>
              <a:buNone/>
              <a:defRPr/>
            </a:pPr>
            <a:r>
              <a:rPr lang="es-ES" sz="2800" b="1" dirty="0" smtClean="0">
                <a:latin typeface="Calibri" pitchFamily="34" charset="0"/>
                <a:cs typeface="Arial" charset="0"/>
              </a:rPr>
              <a:t>	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INICIATIVAS DE REGULACIÓN DEL SECTOR MICOLÓGICO EN CASTILLA Y LEÓN:</a:t>
            </a: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Adema:</a:t>
            </a:r>
          </a:p>
          <a:p>
            <a:pPr marL="265113" indent="-265113">
              <a:lnSpc>
                <a:spcPct val="80000"/>
              </a:lnSpc>
              <a:buClrTx/>
              <a:buNone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	Proyecto LIFE, y seis Ayuntamientos de la zona de Pinares Llanos en el entorno de </a:t>
            </a:r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Almazán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547688" lvl="1" indent="-200025">
              <a:lnSpc>
                <a:spcPct val="80000"/>
              </a:lnSpc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Adema, </a:t>
            </a:r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Asopiva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, </a:t>
            </a:r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Proynerso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, Tierras del Cid y otros quince Grupos de Acción Local de la Comunidad de Castilla y León: “Micología y Calidad” y “Recursos Micológicos y Desarrollo Rural”</a:t>
            </a:r>
          </a:p>
          <a:p>
            <a:pPr marL="265113" indent="-265113">
              <a:lnSpc>
                <a:spcPct val="80000"/>
              </a:lnSpc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Creación de la Asociación MYAS.</a:t>
            </a:r>
          </a:p>
          <a:p>
            <a:pPr marL="265113" indent="-265113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Aprobación del proyecto “MYAS RC” y firma del convenio de colaboración entre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la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Consejería de Fomento y Medio Ambiente y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las Diputaciones Provinciales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Programa </a:t>
            </a:r>
            <a:r>
              <a:rPr lang="es-ES" sz="1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Micocyl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2014.</a:t>
            </a: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547688" lvl="1" indent="-200025" algn="ctr">
              <a:lnSpc>
                <a:spcPct val="80000"/>
              </a:lnSpc>
              <a:buNone/>
              <a:defRPr/>
            </a:pPr>
            <a:endParaRPr lang="es-ES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547688" lvl="1" indent="-200025" algn="ctr">
              <a:lnSpc>
                <a:spcPct val="80000"/>
              </a:lnSpc>
              <a:buNone/>
              <a:defRPr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VENTAJAS PARA LOS MUNICIPIOS</a:t>
            </a:r>
          </a:p>
          <a:p>
            <a:pPr marL="547688" lvl="1" indent="-200025" algn="ctr">
              <a:lnSpc>
                <a:spcPct val="80000"/>
              </a:lnSpc>
              <a:buNone/>
              <a:defRPr/>
            </a:pPr>
            <a:endParaRPr lang="es-ES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0" y="2132856"/>
            <a:ext cx="4572000" cy="29132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lvl="1" indent="-200025">
              <a:lnSpc>
                <a:spcPct val="120000"/>
              </a:lnSpc>
              <a:buFont typeface="Verdana" pitchFamily="34" charset="0"/>
              <a:buNone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Económicas:</a:t>
            </a:r>
          </a:p>
          <a:p>
            <a:pPr marL="785813" lvl="2" indent="-182563">
              <a:lnSpc>
                <a:spcPct val="170000"/>
              </a:lnSpc>
              <a:spcBef>
                <a:spcPts val="40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Obtención de ingresos económicos. </a:t>
            </a:r>
          </a:p>
          <a:p>
            <a:pPr marL="785813" lvl="2" indent="-182563">
              <a:lnSpc>
                <a:spcPct val="170000"/>
              </a:lnSpc>
              <a:spcBef>
                <a:spcPts val="40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Ausencia de inversión económica: riesgo inexistente.</a:t>
            </a:r>
          </a:p>
          <a:p>
            <a:pPr marL="785813" lvl="2" indent="-182563">
              <a:lnSpc>
                <a:spcPct val="170000"/>
              </a:lnSpc>
              <a:spcBef>
                <a:spcPts val="40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Control sobre la actividad comercial micológica en su localidad.</a:t>
            </a:r>
          </a:p>
        </p:txBody>
      </p:sp>
      <p:pic>
        <p:nvPicPr>
          <p:cNvPr id="10" name="Picture 10" descr="C:\Users\maria.hernandez\Desktop\MYAS RC\Vigilancia\Fotos\DSCN0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348880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2530012" cy="2260041"/>
          </a:xfrm>
        </p:spPr>
      </p:pic>
      <p:pic>
        <p:nvPicPr>
          <p:cNvPr id="4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85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04800" y="620688"/>
            <a:ext cx="7772400" cy="4703152"/>
          </a:xfrm>
        </p:spPr>
        <p:txBody>
          <a:bodyPr/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265113" indent="-265113">
              <a:buFont typeface="Wingdings" pitchFamily="2" charset="2"/>
              <a:buNone/>
              <a:defRPr/>
            </a:pPr>
            <a:r>
              <a:rPr lang="es-ES" sz="2800" b="1" dirty="0" smtClean="0">
                <a:latin typeface="Calibri" pitchFamily="34" charset="0"/>
                <a:cs typeface="Arial" charset="0"/>
              </a:rPr>
              <a:t>	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PROBLEMÁTICA DEL SECTOR MICOLÓGICO DESDE LA PERSPECTIVA DE LA REGULACIÓN:</a:t>
            </a: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  <p:sp>
        <p:nvSpPr>
          <p:cNvPr id="9" name="11 Marcador de contenido"/>
          <p:cNvSpPr txBox="1">
            <a:spLocks/>
          </p:cNvSpPr>
          <p:nvPr/>
        </p:nvSpPr>
        <p:spPr>
          <a:xfrm>
            <a:off x="467544" y="2132856"/>
            <a:ext cx="3959671" cy="4165650"/>
          </a:xfrm>
          <a:prstGeom prst="rect">
            <a:avLst/>
          </a:prstGeom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No existen suficientes garantías para la sostenibilidad. </a:t>
            </a: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Importante presión recolectora.</a:t>
            </a: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Malas prácticas de recolección.</a:t>
            </a: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Ausencia de un sistema de vigilancia.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" name="Picture 55" descr="Cajones de níca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20888"/>
            <a:ext cx="3744416" cy="26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04800" y="620688"/>
            <a:ext cx="7772400" cy="4703152"/>
          </a:xfrm>
        </p:spPr>
        <p:txBody>
          <a:bodyPr/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265113" indent="-265113">
              <a:buFont typeface="Wingdings" pitchFamily="2" charset="2"/>
              <a:buNone/>
              <a:defRPr/>
            </a:pPr>
            <a:r>
              <a:rPr lang="es-ES" sz="2800" b="1" dirty="0" smtClean="0">
                <a:latin typeface="Calibri" pitchFamily="34" charset="0"/>
                <a:cs typeface="Arial" charset="0"/>
              </a:rPr>
              <a:t>	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AUSENCIA DE RENTABILIDAD DEL RECURSO MICOLÓGICO:</a:t>
            </a: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  <p:sp>
        <p:nvSpPr>
          <p:cNvPr id="9" name="11 Marcador de contenido"/>
          <p:cNvSpPr txBox="1">
            <a:spLocks/>
          </p:cNvSpPr>
          <p:nvPr/>
        </p:nvSpPr>
        <p:spPr>
          <a:xfrm>
            <a:off x="539552" y="1772816"/>
            <a:ext cx="3959671" cy="4165650"/>
          </a:xfrm>
          <a:prstGeom prst="rect">
            <a:avLst/>
          </a:prstGeom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Los ayuntamientos y entidades </a:t>
            </a:r>
          </a:p>
          <a:p>
            <a:pPr marL="265113" marR="0" lvl="0" indent="-265113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tabLst/>
              <a:defRPr/>
            </a:pPr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    locales propietarias de los montes no recibían ninguna compensación económica derivada de la explotación micológica.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265113" indent="-265113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No se tiene en cuenta el valor añadido que puede aportar el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micoturismo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en beneficio de la población local.</a:t>
            </a:r>
          </a:p>
          <a:p>
            <a:pPr marL="265113" marR="0" lvl="0" indent="-265113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56" descr="Recolecció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76872"/>
            <a:ext cx="2442937" cy="32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7772400" cy="4703152"/>
          </a:xfrm>
        </p:spPr>
        <p:txBody>
          <a:bodyPr>
            <a:normAutofit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265113" indent="-265113">
              <a:buFont typeface="Wingdings" pitchFamily="2" charset="2"/>
              <a:buNone/>
              <a:defRPr/>
            </a:pPr>
            <a:r>
              <a:rPr lang="es-ES" sz="2800" b="1" dirty="0" smtClean="0">
                <a:latin typeface="Calibri" pitchFamily="34" charset="0"/>
                <a:cs typeface="Arial" charset="0"/>
              </a:rPr>
              <a:t>	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PROMOTORES:</a:t>
            </a: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Diputaciones Provinciales.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Consejería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de Fomento y Medio Ambiente de Junta de Castilla y León 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buFont typeface="Verdana" pitchFamily="34" charset="0"/>
              <a:buNone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     (Coordinación con otras Consejerías: Agricultura, Sanidad, Hacienda).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CESEFOR, fundación sin ánimo de lucro, como entidad gestora.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buFont typeface="Verdana" pitchFamily="34" charset="0"/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547688" lvl="1" indent="-200025">
              <a:lnSpc>
                <a:spcPct val="80000"/>
              </a:lnSpc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 fontScale="92500"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265113" indent="-265113">
              <a:buFont typeface="Wingdings" pitchFamily="2" charset="2"/>
              <a:buNone/>
              <a:defRPr/>
            </a:pPr>
            <a:r>
              <a:rPr lang="es-ES" sz="2800" b="1" dirty="0" smtClean="0">
                <a:latin typeface="Calibri" pitchFamily="34" charset="0"/>
                <a:cs typeface="Arial" charset="0"/>
              </a:rPr>
              <a:t>	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ESPÍRITU PARTICIPATIVO Y DE COLABORACIÓN:</a:t>
            </a: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65113" lvl="1" indent="-265113">
              <a:lnSpc>
                <a:spcPct val="17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Ayuntamientos propietarios.</a:t>
            </a:r>
          </a:p>
          <a:p>
            <a:pPr marL="265113" lvl="1" indent="-265113">
              <a:lnSpc>
                <a:spcPct val="17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Colectivo recolectores y Asociaciones Micológicas.</a:t>
            </a:r>
          </a:p>
          <a:p>
            <a:pPr marL="265113" lvl="1" indent="-265113">
              <a:lnSpc>
                <a:spcPct val="17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Servicio Territorial de Medio 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Ambiente (Técnicos y Agentes Medioambientales).</a:t>
            </a: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lvl="1" indent="-265113">
              <a:lnSpc>
                <a:spcPct val="17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Universidades.</a:t>
            </a:r>
          </a:p>
          <a:p>
            <a:pPr marL="265113" lvl="1" indent="-265113">
              <a:lnSpc>
                <a:spcPct val="17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Empresas y agentes del Sector Turístico.</a:t>
            </a:r>
          </a:p>
          <a:p>
            <a:pPr marL="265113" lvl="1" indent="-265113">
              <a:lnSpc>
                <a:spcPct val="17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Otros agentes: guardería micológica, medios de comunicación, asociaciones, entidades bancarias, etc.</a:t>
            </a: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buFont typeface="Verdana" pitchFamily="34" charset="0"/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547688" lvl="1" indent="-200025">
              <a:lnSpc>
                <a:spcPct val="80000"/>
              </a:lnSpc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265113" indent="-265113">
              <a:buFont typeface="Wingdings" pitchFamily="2" charset="2"/>
              <a:buNone/>
              <a:defRPr/>
            </a:pPr>
            <a:r>
              <a:rPr lang="es-ES" sz="2800" b="1" dirty="0" smtClean="0">
                <a:latin typeface="Calibri" pitchFamily="34" charset="0"/>
                <a:cs typeface="Arial" charset="0"/>
              </a:rPr>
              <a:t>	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OBJETIVOS:</a:t>
            </a: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65113" indent="-265113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Sostenibilidad de los recursos micológicos.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Compatibilidad con otros aprovechamientos forestales.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Ordenación del sector, transparencia de mercado y eliminación de la economía sumergida.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Incremento y mejor distribución de las rentas locales</a:t>
            </a: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marL="265113" lvl="1" indent="-265113">
              <a:lnSpc>
                <a:spcPct val="120000"/>
              </a:lnSpc>
              <a:spcBef>
                <a:spcPts val="300"/>
              </a:spcBef>
              <a:buClr>
                <a:schemeClr val="accent4">
                  <a:lumMod val="50000"/>
                </a:schemeClr>
              </a:buClr>
              <a:buSzPct val="80000"/>
              <a:buFont typeface="Verdana" pitchFamily="34" charset="0"/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265113" indent="-265113">
              <a:lnSpc>
                <a:spcPct val="80000"/>
              </a:lnSpc>
              <a:buClrTx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 marL="547688" lvl="1" indent="-200025">
              <a:lnSpc>
                <a:spcPct val="80000"/>
              </a:lnSpc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32" t="13292" r="29032" b="7511"/>
          <a:stretch/>
        </p:blipFill>
        <p:spPr bwMode="auto">
          <a:xfrm>
            <a:off x="1691680" y="155730"/>
            <a:ext cx="4934859" cy="55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51" t="64781" r="21724" b="8406"/>
          <a:stretch/>
        </p:blipFill>
        <p:spPr bwMode="auto">
          <a:xfrm>
            <a:off x="1691681" y="5301208"/>
            <a:ext cx="4934858" cy="139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37312"/>
            <a:ext cx="432048" cy="23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37312"/>
            <a:ext cx="869734" cy="2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2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contenido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7772400" cy="4703152"/>
          </a:xfrm>
        </p:spPr>
        <p:txBody>
          <a:bodyPr>
            <a:normAutofit/>
          </a:bodyPr>
          <a:lstStyle/>
          <a:p>
            <a:pPr marL="265113" indent="-265113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0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buNone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SISTEMA DE REGULACIÓN MICOLÓGICA CARACTERÍSTICAS:</a:t>
            </a:r>
          </a:p>
          <a:p>
            <a:pPr marL="265113" indent="-265113">
              <a:buFont typeface="Wingdings" pitchFamily="2" charset="2"/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>
              <a:lnSpc>
                <a:spcPct val="200000"/>
              </a:lnSpc>
              <a:buFont typeface="Wingdings 3" pitchFamily="18" charset="2"/>
              <a:buNone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REGULACIÓN COMARCAL a través de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“UNIDADES DE GESTIÓN MICOLÓGICA” U.G.A.M.</a:t>
            </a:r>
          </a:p>
          <a:p>
            <a:pPr marL="547688" lvl="1" indent="-200025">
              <a:lnSpc>
                <a:spcPct val="80000"/>
              </a:lnSpc>
              <a:buNone/>
              <a:defRPr/>
            </a:pPr>
            <a:endParaRPr lang="es-ES" sz="1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eaLnBrk="0" hangingPunct="0">
              <a:lnSpc>
                <a:spcPct val="250000"/>
              </a:lnSpc>
              <a:buClr>
                <a:schemeClr val="tx2">
                  <a:lumMod val="75000"/>
                </a:schemeClr>
              </a:buClr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Por experiencia: Fracasos de intentos de regulación a nivel local.</a:t>
            </a:r>
          </a:p>
          <a:p>
            <a:pPr eaLnBrk="0" hangingPunct="0">
              <a:lnSpc>
                <a:spcPct val="250000"/>
              </a:lnSpc>
              <a:buClr>
                <a:schemeClr val="tx2">
                  <a:lumMod val="75000"/>
                </a:schemeClr>
              </a:buClr>
            </a:pPr>
            <a:r>
              <a:rPr lang="es-ES" sz="1800" b="1" dirty="0" smtClean="0">
                <a:solidFill>
                  <a:schemeClr val="tx2">
                    <a:lumMod val="75000"/>
                  </a:schemeClr>
                </a:solidFill>
              </a:rPr>
              <a:t>Por logística: Condición ventajosa para vigilancia y señalización.</a:t>
            </a:r>
          </a:p>
          <a:p>
            <a:pPr>
              <a:defRPr/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Imagen 1" descr="C:\Users\maria.hernandez\Desktop\MYAS RC\Logos\dip_hor_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949280"/>
            <a:ext cx="1143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280"/>
            <a:ext cx="2300915" cy="6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2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96" y="0"/>
            <a:ext cx="1097880" cy="9807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719</TotalTime>
  <Words>468</Words>
  <Application>Microsoft Office PowerPoint</Application>
  <PresentationFormat>Presentación en pantalla (4:3)</PresentationFormat>
  <Paragraphs>190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Adyacencia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Martinez</dc:creator>
  <cp:lastModifiedBy>acer</cp:lastModifiedBy>
  <cp:revision>83</cp:revision>
  <cp:lastPrinted>2014-07-20T17:39:01Z</cp:lastPrinted>
  <dcterms:created xsi:type="dcterms:W3CDTF">2014-06-10T17:13:17Z</dcterms:created>
  <dcterms:modified xsi:type="dcterms:W3CDTF">2015-06-19T04:57:09Z</dcterms:modified>
</cp:coreProperties>
</file>