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8" r:id="rId5"/>
    <p:sldId id="267" r:id="rId6"/>
    <p:sldId id="275" r:id="rId7"/>
    <p:sldId id="257" r:id="rId8"/>
    <p:sldId id="258" r:id="rId9"/>
    <p:sldId id="274" r:id="rId10"/>
    <p:sldId id="259" r:id="rId11"/>
    <p:sldId id="260" r:id="rId12"/>
    <p:sldId id="273" r:id="rId13"/>
    <p:sldId id="261" r:id="rId14"/>
    <p:sldId id="276" r:id="rId15"/>
    <p:sldId id="281" r:id="rId16"/>
    <p:sldId id="282" r:id="rId17"/>
    <p:sldId id="277" r:id="rId18"/>
    <p:sldId id="278" r:id="rId19"/>
    <p:sldId id="279" r:id="rId20"/>
    <p:sldId id="284" r:id="rId21"/>
    <p:sldId id="280" r:id="rId22"/>
    <p:sldId id="262" r:id="rId23"/>
    <p:sldId id="283" r:id="rId24"/>
    <p:sldId id="269" r:id="rId25"/>
    <p:sldId id="272" r:id="rId26"/>
    <p:sldId id="270" r:id="rId27"/>
    <p:sldId id="271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D26CCA48-5166-4275-BB45-FF825AC8433D}">
          <p14:sldIdLst>
            <p14:sldId id="256"/>
            <p14:sldId id="263"/>
            <p14:sldId id="264"/>
            <p14:sldId id="268"/>
            <p14:sldId id="267"/>
            <p14:sldId id="275"/>
            <p14:sldId id="257"/>
            <p14:sldId id="258"/>
            <p14:sldId id="274"/>
            <p14:sldId id="259"/>
            <p14:sldId id="260"/>
            <p14:sldId id="273"/>
            <p14:sldId id="261"/>
            <p14:sldId id="276"/>
            <p14:sldId id="281"/>
            <p14:sldId id="282"/>
            <p14:sldId id="277"/>
            <p14:sldId id="278"/>
            <p14:sldId id="279"/>
            <p14:sldId id="284"/>
            <p14:sldId id="280"/>
            <p14:sldId id="262"/>
            <p14:sldId id="283"/>
            <p14:sldId id="269"/>
            <p14:sldId id="272"/>
            <p14:sldId id="270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Estilo clar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7946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571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8758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5041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862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0399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9096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45594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81482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4006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252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D36F2-2E48-4667-BD0F-E78B5A73D405}" type="datetimeFigureOut">
              <a:rPr lang="es-ES" smtClean="0"/>
              <a:pPr/>
              <a:t>19/06/2015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818522-28A9-42B1-A8A1-A4461602CF5C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2463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yguiadeviajes.com/" TargetMode="External"/><Relationship Id="rId13" Type="http://schemas.openxmlformats.org/officeDocument/2006/relationships/hyperlink" Target="http://www.esjamoniberico.com/" TargetMode="External"/><Relationship Id="rId3" Type="http://schemas.openxmlformats.org/officeDocument/2006/relationships/hyperlink" Target="http://www.magrama.gob.es/es/estadistica/temas/estadisticas-agrarias/ganaderia/encuestas-ganaderas" TargetMode="External"/><Relationship Id="rId7" Type="http://schemas.openxmlformats.org/officeDocument/2006/relationships/hyperlink" Target="http://www.magrama.gob.es/" TargetMode="External"/><Relationship Id="rId12" Type="http://schemas.openxmlformats.org/officeDocument/2006/relationships/hyperlink" Target="http://www.quesosdeovejazacatena.com/" TargetMode="External"/><Relationship Id="rId2" Type="http://schemas.openxmlformats.org/officeDocument/2006/relationships/hyperlink" Target="http://www.magrama.gob.es/es/ganaderia/temas/produccion-y-mercados-ganaderos/MemEjec_estudio_Total_terneros_2014-final_tcm7-364098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magrama.gob.es/es/ganaderia/temas/produccion-y-mercados-ganaderos/estudio_nodrizas_2014_tcm7-267234.pdf" TargetMode="External"/><Relationship Id="rId11" Type="http://schemas.openxmlformats.org/officeDocument/2006/relationships/hyperlink" Target="http://www.m.forocoches.com/" TargetMode="External"/><Relationship Id="rId5" Type="http://schemas.openxmlformats.org/officeDocument/2006/relationships/hyperlink" Target="http://www.magrama.gob.es/es/alimentacion/temas/calidad-agroalimentaria/calidad-diferenciada/dop/htm/cifrasydatos.aspx" TargetMode="External"/><Relationship Id="rId10" Type="http://schemas.openxmlformats.org/officeDocument/2006/relationships/hyperlink" Target="http://www.footage.framefood.com/" TargetMode="External"/><Relationship Id="rId4" Type="http://schemas.openxmlformats.org/officeDocument/2006/relationships/hyperlink" Target="http://www.magrama.gob.es/es/estadistica/temas/estadisticas-agrarias/ganaderia/encuestas-ganaderas/" TargetMode="External"/><Relationship Id="rId9" Type="http://schemas.openxmlformats.org/officeDocument/2006/relationships/hyperlink" Target="http://www.moucha.com/" TargetMode="External"/><Relationship Id="rId14" Type="http://schemas.openxmlformats.org/officeDocument/2006/relationships/hyperlink" Target="http://www.avicultura.com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5416"/>
            <a:ext cx="10222233" cy="7173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0" y="114880"/>
            <a:ext cx="9144001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LA GANADERÍA EXTENSIVA EN  LA DEHESA</a:t>
            </a:r>
          </a:p>
          <a:p>
            <a:pPr algn="ctr"/>
            <a:endParaRPr lang="es-ES" sz="2800" dirty="0" smtClean="0"/>
          </a:p>
          <a:p>
            <a:pPr algn="ctr"/>
            <a:endParaRPr lang="es-ES" sz="2800" dirty="0"/>
          </a:p>
          <a:p>
            <a:pPr algn="ctr"/>
            <a:endParaRPr lang="es-ES" sz="2800" dirty="0" smtClean="0"/>
          </a:p>
          <a:p>
            <a:pPr algn="ctr"/>
            <a:endParaRPr lang="es-ES" sz="2800" dirty="0"/>
          </a:p>
          <a:p>
            <a:pPr algn="ctr"/>
            <a:endParaRPr lang="es-ES" sz="2800" dirty="0" smtClean="0"/>
          </a:p>
          <a:p>
            <a:pPr algn="ctr"/>
            <a:endParaRPr lang="es-ES" sz="3200" dirty="0" smtClean="0"/>
          </a:p>
          <a:p>
            <a:pPr algn="ctr"/>
            <a:r>
              <a:rPr lang="es-ES" sz="3200" dirty="0" smtClean="0"/>
              <a:t>Soledad </a:t>
            </a:r>
            <a:r>
              <a:rPr lang="es-ES" sz="3200" dirty="0" err="1" smtClean="0"/>
              <a:t>Alvarez</a:t>
            </a:r>
            <a:r>
              <a:rPr lang="es-ES" sz="3200" dirty="0" smtClean="0"/>
              <a:t> Sánchez-Arjona</a:t>
            </a:r>
          </a:p>
          <a:p>
            <a:pPr algn="ctr"/>
            <a:r>
              <a:rPr lang="es-ES" sz="3200" dirty="0" smtClean="0"/>
              <a:t>Universidad de Salamanca</a:t>
            </a:r>
          </a:p>
          <a:p>
            <a:pPr algn="ctr"/>
            <a:r>
              <a:rPr lang="es-ES" sz="2400" b="1" dirty="0" smtClean="0"/>
              <a:t>Jornadas técnicas sobre la dehesa</a:t>
            </a:r>
          </a:p>
          <a:p>
            <a:pPr algn="ctr"/>
            <a:r>
              <a:rPr lang="es-ES" sz="2400" b="1" dirty="0" smtClean="0"/>
              <a:t>Ciudad Rodrigo (Salamanca), 18 y 19 de junio de 2015</a:t>
            </a:r>
            <a:endParaRPr lang="es-ES" sz="2400" dirty="0" smtClean="0"/>
          </a:p>
          <a:p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24384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Razas de las vacas nodrizas 2014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844824"/>
            <a:ext cx="913447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107504" y="4365104"/>
            <a:ext cx="1728192" cy="7920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827584" y="5157192"/>
            <a:ext cx="1080120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Elipse"/>
          <p:cNvSpPr/>
          <p:nvPr/>
        </p:nvSpPr>
        <p:spPr>
          <a:xfrm>
            <a:off x="899592" y="3140968"/>
            <a:ext cx="1008112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6732240" y="652534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MAGRAMA</a:t>
            </a:r>
            <a:r>
              <a:rPr lang="es-ES" dirty="0" smtClean="0"/>
              <a:t>, 2014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07677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Solo un 31% de las vacas nodrizas están inscritas en Libros Genealógicos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6"/>
            <a:ext cx="8214309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32240" y="652534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MAGRAMA,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05533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s-ES" dirty="0" smtClean="0"/>
              <a:t>Sistemas de producción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510202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b="1" dirty="0" smtClean="0"/>
              <a:t>Base animal</a:t>
            </a:r>
            <a:endParaRPr lang="es-ES" dirty="0" smtClean="0"/>
          </a:p>
          <a:p>
            <a:pPr marL="0" indent="0">
              <a:buNone/>
            </a:pPr>
            <a:r>
              <a:rPr lang="es-ES" b="1" dirty="0" smtClean="0"/>
              <a:t>¿Qué ventajas podrían tener las razas autóctonas?</a:t>
            </a:r>
          </a:p>
          <a:p>
            <a:pPr lvl="1"/>
            <a:r>
              <a:rPr lang="es-ES" dirty="0" smtClean="0"/>
              <a:t>Adaptación al medio, rusticidad</a:t>
            </a:r>
            <a:endParaRPr lang="es-ES" b="1" dirty="0"/>
          </a:p>
          <a:p>
            <a:pPr lvl="1"/>
            <a:r>
              <a:rPr lang="es-ES" dirty="0" smtClean="0"/>
              <a:t>Necesidades nutritivas de madres de mediano formato</a:t>
            </a:r>
          </a:p>
          <a:p>
            <a:pPr lvl="1"/>
            <a:r>
              <a:rPr lang="es-ES" dirty="0" smtClean="0"/>
              <a:t>Fertilidad alta, capacidad maternal, facilidad de parto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8" r="6794"/>
          <a:stretch/>
        </p:blipFill>
        <p:spPr bwMode="auto">
          <a:xfrm>
            <a:off x="-1127" y="3599025"/>
            <a:ext cx="4933167" cy="321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645024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43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s-ES" dirty="0" smtClean="0"/>
              <a:t>Fertilidad media por razas</a:t>
            </a:r>
            <a:endParaRPr lang="es-E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1196752"/>
            <a:ext cx="859155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732240" y="652534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MAGRAMA, 2014</a:t>
            </a:r>
            <a:endParaRPr lang="es-ES" sz="1600" dirty="0"/>
          </a:p>
        </p:txBody>
      </p:sp>
      <p:sp>
        <p:nvSpPr>
          <p:cNvPr id="3" name="2 CuadroTexto"/>
          <p:cNvSpPr txBox="1"/>
          <p:nvPr/>
        </p:nvSpPr>
        <p:spPr>
          <a:xfrm>
            <a:off x="539552" y="5445224"/>
            <a:ext cx="8328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Fertilidad media 2014 (SITRAN): </a:t>
            </a:r>
            <a:r>
              <a:rPr lang="es-ES" sz="3200" dirty="0"/>
              <a:t>6</a:t>
            </a:r>
            <a:r>
              <a:rPr lang="es-ES" sz="3200" dirty="0" smtClean="0"/>
              <a:t>8%</a:t>
            </a:r>
          </a:p>
          <a:p>
            <a:pPr algn="ctr"/>
            <a:r>
              <a:rPr lang="es-ES" sz="3200" dirty="0" smtClean="0"/>
              <a:t>Morucha, 77%; Avileña-Negra Ibérica, 73%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213062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s-ES" dirty="0" smtClean="0"/>
              <a:t>Sistemas de producción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836712"/>
            <a:ext cx="8933254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b="1" dirty="0" smtClean="0"/>
              <a:t>Base animal</a:t>
            </a:r>
            <a:r>
              <a:rPr lang="es-ES" dirty="0" smtClean="0"/>
              <a:t>: </a:t>
            </a:r>
            <a:r>
              <a:rPr lang="es-ES" b="1" dirty="0" smtClean="0"/>
              <a:t>ventajas de las razas autóctonas</a:t>
            </a:r>
          </a:p>
          <a:p>
            <a:pPr lvl="1"/>
            <a:r>
              <a:rPr lang="es-ES" dirty="0" smtClean="0"/>
              <a:t>Adaptación al medio, rusticidad</a:t>
            </a:r>
            <a:endParaRPr lang="es-ES" b="1" dirty="0"/>
          </a:p>
          <a:p>
            <a:pPr lvl="1"/>
            <a:r>
              <a:rPr lang="es-ES" dirty="0" smtClean="0"/>
              <a:t>Necesidades nutritivas de madres de mediano formato</a:t>
            </a:r>
          </a:p>
          <a:p>
            <a:pPr lvl="1"/>
            <a:r>
              <a:rPr lang="es-ES" dirty="0" smtClean="0"/>
              <a:t>Fertilidad alta, capacidad maternal, facilidad de parto</a:t>
            </a:r>
          </a:p>
          <a:p>
            <a:pPr lvl="1"/>
            <a:r>
              <a:rPr lang="es-ES" dirty="0"/>
              <a:t>Figuras de calidad de reconocimiento europeo</a:t>
            </a:r>
          </a:p>
          <a:p>
            <a:pPr marL="457200" lvl="1" indent="0">
              <a:buNone/>
            </a:pPr>
            <a:endParaRPr lang="es-E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4" y="4581128"/>
            <a:ext cx="9048750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0" r="16000"/>
          <a:stretch/>
        </p:blipFill>
        <p:spPr bwMode="auto">
          <a:xfrm>
            <a:off x="2267744" y="3412001"/>
            <a:ext cx="1368153" cy="2033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76594"/>
            <a:ext cx="2808312" cy="1284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5640313"/>
            <a:ext cx="2852465" cy="77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 descr="C:\Users\Usuario\Desktop\Fotos del Álbum Recetario IGP Ternera de Extremadura __ Ternera de Extremadura __ Bienvenidos a la Web de Ternera de Extremadura_files\img_1349435797.4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961" y="3352006"/>
            <a:ext cx="2907551" cy="346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647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Incidencia de </a:t>
            </a:r>
            <a:r>
              <a:rPr lang="es-ES" dirty="0" err="1" smtClean="0"/>
              <a:t>IGPs</a:t>
            </a:r>
            <a:r>
              <a:rPr lang="es-ES" dirty="0" smtClean="0"/>
              <a:t> (2013)</a:t>
            </a:r>
            <a:endParaRPr lang="es-ES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3442628"/>
              </p:ext>
            </p:extLst>
          </p:nvPr>
        </p:nvGraphicFramePr>
        <p:xfrm>
          <a:off x="179512" y="1600200"/>
          <a:ext cx="8784976" cy="484632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196244"/>
                <a:gridCol w="2196244"/>
                <a:gridCol w="2196244"/>
                <a:gridCol w="2196244"/>
              </a:tblGrid>
              <a:tr h="370840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Producción con IGP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Producción total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Importancia</a:t>
                      </a:r>
                      <a:r>
                        <a:rPr lang="es-ES" sz="2400" baseline="0" dirty="0" smtClean="0"/>
                        <a:t> IGP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Animales sacrificados vacuno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137.818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2.222.003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6,2</a:t>
                      </a:r>
                      <a:r>
                        <a:rPr lang="es-ES" sz="2400" baseline="0" dirty="0" smtClean="0"/>
                        <a:t> %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Carne de</a:t>
                      </a:r>
                      <a:r>
                        <a:rPr lang="es-ES" sz="2400" baseline="0" dirty="0" smtClean="0"/>
                        <a:t> vacuno (t)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32.765,5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580.840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5,6 %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Animales sacrificados</a:t>
                      </a:r>
                      <a:r>
                        <a:rPr lang="es-ES" sz="2400" baseline="0" dirty="0" smtClean="0"/>
                        <a:t> ovino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803.902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10.312.037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7,8 %</a:t>
                      </a:r>
                      <a:endParaRPr lang="es-E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400" dirty="0" smtClean="0"/>
                        <a:t>Carne de cordero (t)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6.296,7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118.261</a:t>
                      </a:r>
                      <a:endParaRPr lang="es-E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dirty="0" smtClean="0"/>
                        <a:t>5,3%</a:t>
                      </a:r>
                      <a:endParaRPr lang="es-E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5004048" y="652534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Con datos de MAGRAMA, 2014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270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Incidencia de </a:t>
            </a:r>
            <a:r>
              <a:rPr lang="es-ES" dirty="0" err="1" smtClean="0"/>
              <a:t>IGPs</a:t>
            </a:r>
            <a:endParaRPr lang="es-E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96702"/>
            <a:ext cx="447675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1419293"/>
            <a:ext cx="43815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247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Sistemas de producción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b="1" dirty="0" smtClean="0"/>
              <a:t>Inconvenientes </a:t>
            </a:r>
            <a:r>
              <a:rPr lang="es-ES" b="1" dirty="0"/>
              <a:t>de las razas </a:t>
            </a:r>
            <a:r>
              <a:rPr lang="es-ES" b="1" dirty="0" smtClean="0"/>
              <a:t>autóctonas:</a:t>
            </a:r>
            <a:endParaRPr lang="es-ES" b="1" dirty="0"/>
          </a:p>
          <a:p>
            <a:endParaRPr lang="es-ES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7312503"/>
              </p:ext>
            </p:extLst>
          </p:nvPr>
        </p:nvGraphicFramePr>
        <p:xfrm>
          <a:off x="107504" y="2132856"/>
          <a:ext cx="8928992" cy="4029378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656184"/>
                <a:gridCol w="1512168"/>
                <a:gridCol w="1224136"/>
                <a:gridCol w="1152128"/>
                <a:gridCol w="1244370"/>
                <a:gridCol w="1033107"/>
                <a:gridCol w="1106899"/>
              </a:tblGrid>
              <a:tr h="408406">
                <a:tc>
                  <a:txBody>
                    <a:bodyPr/>
                    <a:lstStyle/>
                    <a:p>
                      <a:pPr algn="ctr"/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Avileña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Morucha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Retinta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/>
                        <a:t>Charolés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err="1" smtClean="0"/>
                        <a:t>Limusín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Cruce</a:t>
                      </a:r>
                      <a:endParaRPr lang="es-ES" sz="2000" dirty="0"/>
                    </a:p>
                  </a:txBody>
                  <a:tcPr/>
                </a:tc>
              </a:tr>
              <a:tr h="45569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Peso al destete (kg)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200-210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190-200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210-215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260-265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250-260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230-245</a:t>
                      </a:r>
                      <a:endParaRPr lang="es-ES" sz="2000" dirty="0"/>
                    </a:p>
                  </a:txBody>
                  <a:tcPr/>
                </a:tc>
              </a:tr>
              <a:tr h="432048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GMD en cebo (kg)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1,3-1,4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1,2-1,3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1,3-1,4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1,6-1,7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1,5-1,6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1,4-1,6</a:t>
                      </a:r>
                      <a:endParaRPr lang="es-ES" sz="2000" dirty="0"/>
                    </a:p>
                  </a:txBody>
                  <a:tcPr/>
                </a:tc>
              </a:tr>
              <a:tr h="40840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/>
                        <a:t>Peso sacrificio (kg)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450-500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450-500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450-500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550-600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550-600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500-550</a:t>
                      </a:r>
                      <a:endParaRPr lang="es-ES" sz="2000" dirty="0"/>
                    </a:p>
                  </a:txBody>
                  <a:tcPr/>
                </a:tc>
              </a:tr>
              <a:tr h="40840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IC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5,0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5,0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5,0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4,7-4,9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4,7-4,9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5,0</a:t>
                      </a:r>
                      <a:endParaRPr lang="es-ES" sz="2000" dirty="0"/>
                    </a:p>
                  </a:txBody>
                  <a:tcPr/>
                </a:tc>
              </a:tr>
              <a:tr h="40840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Rendimiento canal  (%)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54-56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53-54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54-56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59-60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60-62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56-57</a:t>
                      </a:r>
                      <a:endParaRPr lang="es-ES" sz="2000" dirty="0"/>
                    </a:p>
                  </a:txBody>
                  <a:tcPr/>
                </a:tc>
              </a:tr>
              <a:tr h="40840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Conformación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R- R+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R- R+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R- R+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U-E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E-U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R+ U-</a:t>
                      </a:r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5 CuadroTexto"/>
          <p:cNvSpPr txBox="1"/>
          <p:nvPr/>
        </p:nvSpPr>
        <p:spPr>
          <a:xfrm>
            <a:off x="7212632" y="630932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Daza,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67202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Sistemas de producción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dirty="0" smtClean="0"/>
              <a:t>Organización de la reproducción:</a:t>
            </a:r>
          </a:p>
          <a:p>
            <a:pPr marL="914400" lvl="1" indent="-514350"/>
            <a:r>
              <a:rPr lang="es-ES" b="1" dirty="0" smtClean="0"/>
              <a:t>Monta continua</a:t>
            </a:r>
            <a:endParaRPr lang="es-ES" dirty="0" smtClean="0"/>
          </a:p>
          <a:p>
            <a:pPr marL="1314450" lvl="2" indent="-514350">
              <a:buFont typeface="Calibri" panose="020F0502020204030204" pitchFamily="34" charset="0"/>
              <a:buChar char="+"/>
            </a:pPr>
            <a:r>
              <a:rPr lang="es-ES" dirty="0" smtClean="0"/>
              <a:t>alta </a:t>
            </a:r>
            <a:r>
              <a:rPr lang="es-ES" dirty="0"/>
              <a:t>fertilidad (número de crías por vaca y </a:t>
            </a:r>
            <a:r>
              <a:rPr lang="es-ES" dirty="0" smtClean="0"/>
              <a:t>año)</a:t>
            </a:r>
          </a:p>
          <a:p>
            <a:pPr marL="1314450" lvl="2" indent="-514350">
              <a:buFont typeface="Calibri" panose="020F0502020204030204" pitchFamily="34" charset="0"/>
              <a:buChar char="+"/>
            </a:pPr>
            <a:r>
              <a:rPr lang="es-ES" dirty="0" smtClean="0"/>
              <a:t>evitar que la venta coincida </a:t>
            </a:r>
            <a:r>
              <a:rPr lang="es-ES" dirty="0"/>
              <a:t>con una alta oferta </a:t>
            </a:r>
            <a:endParaRPr lang="es-ES" dirty="0" smtClean="0"/>
          </a:p>
          <a:p>
            <a:pPr marL="1314450" lvl="2" indent="-514350">
              <a:buFont typeface="Calibri" panose="020F0502020204030204" pitchFamily="34" charset="0"/>
              <a:buChar char="+"/>
            </a:pPr>
            <a:r>
              <a:rPr lang="es-ES" dirty="0" smtClean="0"/>
              <a:t>ahorra </a:t>
            </a:r>
            <a:r>
              <a:rPr lang="es-ES" dirty="0"/>
              <a:t>costes de </a:t>
            </a:r>
            <a:r>
              <a:rPr lang="es-ES" dirty="0" smtClean="0"/>
              <a:t>infraestructuras y manejo</a:t>
            </a:r>
          </a:p>
          <a:p>
            <a:pPr marL="1314450" lvl="2" indent="-514350">
              <a:buFont typeface="Calibri" panose="020F0502020204030204" pitchFamily="34" charset="0"/>
              <a:buChar char="-"/>
            </a:pPr>
            <a:r>
              <a:rPr lang="es-ES" dirty="0" smtClean="0"/>
              <a:t>manejo </a:t>
            </a:r>
            <a:r>
              <a:rPr lang="es-ES" dirty="0"/>
              <a:t>ligado a los partos </a:t>
            </a:r>
            <a:r>
              <a:rPr lang="es-ES" dirty="0" smtClean="0"/>
              <a:t>a </a:t>
            </a:r>
            <a:r>
              <a:rPr lang="es-ES" dirty="0"/>
              <a:t>lo largo de todo el </a:t>
            </a:r>
            <a:r>
              <a:rPr lang="es-ES" dirty="0" smtClean="0"/>
              <a:t>año</a:t>
            </a:r>
          </a:p>
          <a:p>
            <a:pPr marL="1314450" lvl="2" indent="-514350">
              <a:buFont typeface="Calibri" panose="020F0502020204030204" pitchFamily="34" charset="0"/>
              <a:buChar char="-"/>
            </a:pPr>
            <a:r>
              <a:rPr lang="es-ES" dirty="0" smtClean="0"/>
              <a:t>mayores </a:t>
            </a:r>
            <a:r>
              <a:rPr lang="es-ES" dirty="0"/>
              <a:t>costes de alimentación</a:t>
            </a:r>
            <a:endParaRPr lang="es-ES" b="1" dirty="0" smtClean="0"/>
          </a:p>
          <a:p>
            <a:pPr marL="914400" lvl="1" indent="-514350"/>
            <a:endParaRPr lang="es-ES" b="1" dirty="0" smtClean="0"/>
          </a:p>
          <a:p>
            <a:pPr marL="914400" lvl="1" indent="-514350"/>
            <a:r>
              <a:rPr lang="es-ES" b="1" dirty="0" smtClean="0"/>
              <a:t>Monta concentrada</a:t>
            </a:r>
          </a:p>
          <a:p>
            <a:pPr marL="400050" lvl="1" indent="0">
              <a:buNone/>
            </a:pP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79866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200" dirty="0" smtClean="0"/>
              <a:t>Resultados técnico-económicos de vacas de raza Avileña-Negra Ibérica sometidas a paridera continua y concentrada</a:t>
            </a:r>
            <a:endParaRPr lang="es-ES" sz="3200" dirty="0"/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0887032"/>
              </p:ext>
            </p:extLst>
          </p:nvPr>
        </p:nvGraphicFramePr>
        <p:xfrm>
          <a:off x="457200" y="1600200"/>
          <a:ext cx="8507287" cy="4495289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698976"/>
                <a:gridCol w="1584176"/>
                <a:gridCol w="1224135"/>
              </a:tblGrid>
              <a:tr h="419101"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Concentrada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Continua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Condición corporal al parto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2,91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2,50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Condición corporal media parto-fin</a:t>
                      </a:r>
                      <a:r>
                        <a:rPr lang="es-ES" sz="2000" baseline="0" dirty="0" smtClean="0"/>
                        <a:t> periodo monta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2,79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2,72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Intervalo</a:t>
                      </a:r>
                      <a:r>
                        <a:rPr lang="es-ES" sz="2000" baseline="0" dirty="0" smtClean="0"/>
                        <a:t> entre partos (días)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358,9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365,8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Peso al nacimiento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dirty="0" smtClean="0"/>
                        <a:t>terneros</a:t>
                      </a:r>
                      <a:r>
                        <a:rPr lang="es-ES" sz="2000" baseline="0" dirty="0" smtClean="0"/>
                        <a:t> (kg)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36,3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38,0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Peso</a:t>
                      </a:r>
                      <a:r>
                        <a:rPr lang="es-ES" sz="2000" baseline="0" dirty="0" smtClean="0"/>
                        <a:t> al destete (180d) (kg)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186,7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209,9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GMD nacimiento-destete (g)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834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952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Kg ternero/vaca puesta a cubrición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171,1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179,9</a:t>
                      </a:r>
                      <a:endParaRPr lang="es-ES" sz="2000" dirty="0"/>
                    </a:p>
                  </a:txBody>
                  <a:tcPr/>
                </a:tc>
              </a:tr>
              <a:tr h="723380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Coste medio de suplementación alimenticia por vaca (índice)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100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119</a:t>
                      </a:r>
                      <a:endParaRPr lang="es-ES" sz="2000" dirty="0"/>
                    </a:p>
                  </a:txBody>
                  <a:tcPr/>
                </a:tc>
              </a:tr>
              <a:tr h="41910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Índice</a:t>
                      </a:r>
                      <a:r>
                        <a:rPr lang="es-ES" sz="2000" baseline="0" dirty="0" smtClean="0"/>
                        <a:t> de margen bruto por vaca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112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100</a:t>
                      </a:r>
                      <a:endParaRPr lang="es-ES" sz="2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4355976" y="6095488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Rodríguez y col, 1995, cit. en Daza,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235778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9" t="6151" r="15489" b="22282"/>
          <a:stretch/>
        </p:blipFill>
        <p:spPr bwMode="auto">
          <a:xfrm>
            <a:off x="4260849" y="1700808"/>
            <a:ext cx="4919663" cy="552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9" t="3552" b="-3552"/>
          <a:stretch/>
        </p:blipFill>
        <p:spPr bwMode="auto">
          <a:xfrm>
            <a:off x="4610100" y="-27384"/>
            <a:ext cx="5131804" cy="3228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8" y="3676749"/>
            <a:ext cx="4938500" cy="3374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-931168"/>
            <a:ext cx="60198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94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s-ES" dirty="0"/>
              <a:t>Sistemas de producción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11256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s-ES" dirty="0" smtClean="0"/>
              <a:t>Organización de la reproducción:</a:t>
            </a:r>
          </a:p>
          <a:p>
            <a:pPr marL="914400" lvl="1" indent="-514350"/>
            <a:r>
              <a:rPr lang="es-ES" dirty="0" smtClean="0"/>
              <a:t>Monta continua</a:t>
            </a:r>
          </a:p>
          <a:p>
            <a:pPr marL="914400" lvl="1" indent="-514350"/>
            <a:r>
              <a:rPr lang="es-ES" dirty="0" smtClean="0"/>
              <a:t>Monta concentrada</a:t>
            </a:r>
          </a:p>
          <a:p>
            <a:pPr marL="0" indent="0">
              <a:buNone/>
            </a:pPr>
            <a:r>
              <a:rPr lang="es-ES" b="1" dirty="0" smtClean="0"/>
              <a:t>Monta natural, </a:t>
            </a:r>
          </a:p>
          <a:p>
            <a:pPr marL="0" indent="0">
              <a:buNone/>
            </a:pPr>
            <a:r>
              <a:rPr lang="es-ES" b="1" dirty="0" smtClean="0"/>
              <a:t>limitada difusión de IA</a:t>
            </a:r>
          </a:p>
          <a:p>
            <a:pPr marL="0" indent="0">
              <a:buNone/>
            </a:pPr>
            <a:r>
              <a:rPr lang="es-ES" b="1" dirty="0" smtClean="0"/>
              <a:t>Lactación bajo la madre</a:t>
            </a:r>
            <a:endParaRPr lang="es-ES" b="1" dirty="0"/>
          </a:p>
        </p:txBody>
      </p:sp>
      <p:pic>
        <p:nvPicPr>
          <p:cNvPr id="8195" name="Picture 3" descr="http://www.morucha.com/vacuno/wp-content/gallery/instinto-maternal/la-vaca-20-con-becerro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295629"/>
            <a:ext cx="3600400" cy="537373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3334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43408"/>
            <a:ext cx="8229600" cy="1143000"/>
          </a:xfrm>
        </p:spPr>
        <p:txBody>
          <a:bodyPr/>
          <a:lstStyle/>
          <a:p>
            <a:r>
              <a:rPr lang="es-ES" dirty="0" smtClean="0"/>
              <a:t>Sistemas de producción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/>
          <a:lstStyle/>
          <a:p>
            <a:pPr marL="514350" indent="-514350">
              <a:buFont typeface="+mj-lt"/>
              <a:buAutoNum type="arabicPeriod" startAt="3"/>
            </a:pPr>
            <a:r>
              <a:rPr lang="es-ES" b="1" dirty="0" smtClean="0"/>
              <a:t>Alimentación</a:t>
            </a:r>
          </a:p>
          <a:p>
            <a:pPr marL="914400" lvl="1" indent="-514350"/>
            <a:r>
              <a:rPr lang="es-ES" dirty="0" smtClean="0"/>
              <a:t>Uso de una </a:t>
            </a:r>
            <a:r>
              <a:rPr lang="es-ES" u="sng" dirty="0" smtClean="0"/>
              <a:t>carga ganadera</a:t>
            </a:r>
            <a:r>
              <a:rPr lang="es-ES" dirty="0" smtClean="0"/>
              <a:t> adecuada</a:t>
            </a:r>
          </a:p>
          <a:p>
            <a:pPr marL="914400" lvl="1" indent="-514350"/>
            <a:r>
              <a:rPr lang="es-ES" dirty="0" smtClean="0"/>
              <a:t>Posible movilización de </a:t>
            </a:r>
            <a:r>
              <a:rPr lang="es-ES" u="sng" dirty="0" smtClean="0"/>
              <a:t>reservas corporales</a:t>
            </a:r>
            <a:r>
              <a:rPr lang="es-ES" dirty="0" smtClean="0"/>
              <a:t>, </a:t>
            </a:r>
            <a:r>
              <a:rPr lang="es-ES" b="1" dirty="0" smtClean="0"/>
              <a:t>limitada </a:t>
            </a:r>
            <a:r>
              <a:rPr lang="es-ES" dirty="0" smtClean="0"/>
              <a:t>para no penalizar la producción</a:t>
            </a:r>
          </a:p>
          <a:p>
            <a:pPr marL="914400" lvl="1" indent="-514350"/>
            <a:r>
              <a:rPr lang="es-ES" u="sng" dirty="0" smtClean="0"/>
              <a:t>Alimentación suplementaria  </a:t>
            </a:r>
            <a:endParaRPr lang="es-ES" u="sng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3076525"/>
            <a:ext cx="558165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C:\Users\Soledad\Desktop\Fotos María\P106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3923928" cy="29429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8304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Puntos fuertes </a:t>
            </a:r>
            <a:br>
              <a:rPr lang="es-ES" b="1" dirty="0" smtClean="0"/>
            </a:br>
            <a:r>
              <a:rPr lang="es-ES" b="1" dirty="0" smtClean="0"/>
              <a:t>de la producción animal extensiva </a:t>
            </a:r>
            <a:r>
              <a:rPr lang="es-ES" dirty="0" smtClean="0"/>
              <a:t/>
            </a:r>
            <a:br>
              <a:rPr lang="es-ES" dirty="0" smtClean="0"/>
            </a:br>
            <a:r>
              <a:rPr lang="es-ES" sz="2700" dirty="0" smtClean="0"/>
              <a:t>(Ministerio de Agricultura, Alimentación y Medio Ambiente, 2014)</a:t>
            </a:r>
            <a:endParaRPr lang="es-ES" sz="36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353347"/>
          </a:xfrm>
        </p:spPr>
        <p:txBody>
          <a:bodyPr>
            <a:normAutofit/>
          </a:bodyPr>
          <a:lstStyle/>
          <a:p>
            <a:r>
              <a:rPr lang="es-ES" sz="2800" dirty="0" smtClean="0"/>
              <a:t>Uso racional de recursos naturales</a:t>
            </a:r>
          </a:p>
          <a:p>
            <a:r>
              <a:rPr lang="es-ES" sz="2800" dirty="0" smtClean="0"/>
              <a:t>Favorece la conservación del medio ambiente</a:t>
            </a:r>
          </a:p>
          <a:p>
            <a:r>
              <a:rPr lang="es-ES" sz="2800" dirty="0" smtClean="0"/>
              <a:t>Contribuye a la vertebración del territorio en zonas desfavorecidas</a:t>
            </a:r>
          </a:p>
          <a:p>
            <a:r>
              <a:rPr lang="es-ES" sz="2800" dirty="0" smtClean="0"/>
              <a:t>Contribuye a mantener un patrimonio genético de indudable valor</a:t>
            </a:r>
            <a:endParaRPr lang="es-ES" sz="2800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46470"/>
            <a:ext cx="4663447" cy="261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725144"/>
            <a:ext cx="4392488" cy="1853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985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Producciones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925144"/>
          </a:xfrm>
        </p:spPr>
        <p:txBody>
          <a:bodyPr>
            <a:normAutofit/>
          </a:bodyPr>
          <a:lstStyle/>
          <a:p>
            <a:r>
              <a:rPr lang="es-ES" dirty="0" smtClean="0"/>
              <a:t>Mercado internacional cada vez más abierto:</a:t>
            </a:r>
          </a:p>
          <a:p>
            <a:pPr lvl="1"/>
            <a:r>
              <a:rPr lang="es-ES" dirty="0" smtClean="0"/>
              <a:t>Acuerdo firmado con Canadá</a:t>
            </a:r>
          </a:p>
          <a:p>
            <a:pPr lvl="1"/>
            <a:r>
              <a:rPr lang="es-ES" dirty="0" smtClean="0"/>
              <a:t>En negociaciones con EEUU y MERCOSUR</a:t>
            </a:r>
          </a:p>
          <a:p>
            <a:pPr lvl="1"/>
            <a:endParaRPr lang="es-ES" dirty="0"/>
          </a:p>
          <a:p>
            <a:r>
              <a:rPr lang="es-ES" dirty="0" smtClean="0"/>
              <a:t>Modelo europeo de producción:</a:t>
            </a:r>
          </a:p>
          <a:p>
            <a:pPr lvl="1"/>
            <a:r>
              <a:rPr lang="es-ES" dirty="0" smtClean="0"/>
              <a:t>Trazabilidad</a:t>
            </a:r>
          </a:p>
          <a:p>
            <a:pPr lvl="1"/>
            <a:r>
              <a:rPr lang="es-ES" dirty="0"/>
              <a:t>Seguridad alimentaria</a:t>
            </a:r>
          </a:p>
          <a:p>
            <a:pPr lvl="1"/>
            <a:r>
              <a:rPr lang="es-ES" dirty="0" smtClean="0"/>
              <a:t>Bienestar animal</a:t>
            </a:r>
          </a:p>
          <a:p>
            <a:pPr lvl="1"/>
            <a:r>
              <a:rPr lang="es-ES" dirty="0" smtClean="0"/>
              <a:t>Producción sostenible</a:t>
            </a:r>
          </a:p>
        </p:txBody>
      </p:sp>
      <p:pic>
        <p:nvPicPr>
          <p:cNvPr id="5122" name="Picture 2" descr="http://www.cocina.es/wp-content/uploads/2014/10/retinto-de-extremadu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74429" y="4265712"/>
            <a:ext cx="3969571" cy="2592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8092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¿Qué demanda el consumidor?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379909"/>
            <a:ext cx="8229600" cy="485740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s-ES" dirty="0"/>
              <a:t>Cada vez más, </a:t>
            </a:r>
            <a:r>
              <a:rPr lang="es-ES" dirty="0" smtClean="0"/>
              <a:t>CALIDAD:</a:t>
            </a:r>
            <a:endParaRPr lang="es-ES" dirty="0"/>
          </a:p>
          <a:p>
            <a:pPr marL="0" indent="0">
              <a:buNone/>
            </a:pPr>
            <a:endParaRPr lang="es-ES" dirty="0" smtClean="0"/>
          </a:p>
          <a:p>
            <a:r>
              <a:rPr lang="es-ES" dirty="0" smtClean="0"/>
              <a:t>Producto </a:t>
            </a:r>
            <a:r>
              <a:rPr lang="es-ES" dirty="0" smtClean="0"/>
              <a:t>de buenas características sensoriales</a:t>
            </a:r>
          </a:p>
          <a:p>
            <a:r>
              <a:rPr lang="es-ES" dirty="0" smtClean="0"/>
              <a:t>Seguridad alimentaria, trazabilidad</a:t>
            </a:r>
          </a:p>
          <a:p>
            <a:r>
              <a:rPr lang="es-ES" dirty="0" smtClean="0"/>
              <a:t>Buen precio, buena relación calidad/precio</a:t>
            </a:r>
          </a:p>
          <a:p>
            <a:r>
              <a:rPr lang="es-ES" dirty="0" smtClean="0"/>
              <a:t>Otras </a:t>
            </a:r>
            <a:r>
              <a:rPr lang="es-ES" dirty="0" smtClean="0"/>
              <a:t>demandas, crecientes:</a:t>
            </a:r>
          </a:p>
          <a:p>
            <a:pPr lvl="1"/>
            <a:r>
              <a:rPr lang="es-ES" dirty="0" smtClean="0"/>
              <a:t>Producción sostenible, que no dañe el medio</a:t>
            </a:r>
          </a:p>
          <a:p>
            <a:pPr lvl="1"/>
            <a:r>
              <a:rPr lang="es-ES" dirty="0" smtClean="0"/>
              <a:t>Respeto al bienestar animal</a:t>
            </a:r>
          </a:p>
          <a:p>
            <a:pPr lvl="1"/>
            <a:r>
              <a:rPr lang="es-ES" dirty="0" smtClean="0"/>
              <a:t>Producción próxima, menor impacto ambiental</a:t>
            </a:r>
          </a:p>
          <a:p>
            <a:pPr lvl="1" algn="just"/>
            <a:r>
              <a:rPr lang="es-ES" dirty="0" smtClean="0"/>
              <a:t>Producción </a:t>
            </a:r>
            <a:r>
              <a:rPr lang="es-ES" i="1" dirty="0" smtClean="0"/>
              <a:t>artesanal</a:t>
            </a:r>
            <a:r>
              <a:rPr lang="es-ES" dirty="0" smtClean="0"/>
              <a:t>, </a:t>
            </a:r>
            <a:r>
              <a:rPr lang="es-ES" i="1" dirty="0" smtClean="0"/>
              <a:t>tradicional</a:t>
            </a:r>
            <a:r>
              <a:rPr lang="es-ES" dirty="0" smtClean="0"/>
              <a:t>...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504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Qué podemos hacer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dirty="0" smtClean="0"/>
              <a:t>Aprovechar las ventajas en la producción </a:t>
            </a:r>
            <a:r>
              <a:rPr lang="es-ES" b="1" dirty="0" smtClean="0"/>
              <a:t>que ya tenemos</a:t>
            </a:r>
            <a:endParaRPr lang="es-ES" dirty="0" smtClean="0"/>
          </a:p>
          <a:p>
            <a:pPr marL="514350" indent="-514350">
              <a:buFont typeface="+mj-lt"/>
              <a:buAutoNum type="arabicPeriod"/>
            </a:pPr>
            <a:r>
              <a:rPr lang="es-ES" b="1" dirty="0" smtClean="0"/>
              <a:t>Promocionar</a:t>
            </a:r>
            <a:r>
              <a:rPr lang="es-ES" dirty="0" smtClean="0"/>
              <a:t>, dar a conocer nuestras producciones y la forma de obtenerlas</a:t>
            </a:r>
          </a:p>
          <a:p>
            <a:pPr marL="514350" indent="-514350">
              <a:buFont typeface="+mj-lt"/>
              <a:buAutoNum type="arabicPeriod"/>
            </a:pPr>
            <a:r>
              <a:rPr lang="es-ES" dirty="0" smtClean="0"/>
              <a:t>Buscar el </a:t>
            </a:r>
            <a:r>
              <a:rPr lang="es-ES" b="1" dirty="0" smtClean="0"/>
              <a:t>apoyo público</a:t>
            </a:r>
            <a:r>
              <a:rPr lang="es-ES" dirty="0" smtClean="0"/>
              <a:t>, pero no existirá sin un esfuerzo del </a:t>
            </a:r>
            <a:r>
              <a:rPr lang="es-ES" b="1" dirty="0" smtClean="0"/>
              <a:t>sector productor</a:t>
            </a:r>
          </a:p>
          <a:p>
            <a:pPr marL="514350" indent="-514350">
              <a:buFont typeface="+mj-lt"/>
              <a:buAutoNum type="arabicPeriod"/>
            </a:pPr>
            <a:r>
              <a:rPr lang="es-ES" smtClean="0"/>
              <a:t>Este </a:t>
            </a:r>
            <a:r>
              <a:rPr lang="es-ES" dirty="0" smtClean="0"/>
              <a:t>esfuerzo debe realizarse </a:t>
            </a:r>
            <a:r>
              <a:rPr lang="es-ES" b="1" dirty="0" smtClean="0"/>
              <a:t>unidos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5596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uario\Desktop\Fotos morucho\IMG_03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50"/>
          <a:stretch/>
        </p:blipFill>
        <p:spPr bwMode="auto">
          <a:xfrm>
            <a:off x="-108520" y="-27384"/>
            <a:ext cx="9753600" cy="6126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609600" y="5814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Muchas gracias.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833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99392"/>
            <a:ext cx="1378496" cy="634082"/>
          </a:xfrm>
        </p:spPr>
        <p:txBody>
          <a:bodyPr>
            <a:normAutofit/>
          </a:bodyPr>
          <a:lstStyle/>
          <a:p>
            <a:pPr algn="l"/>
            <a:r>
              <a:rPr lang="es-ES" sz="2400" dirty="0" smtClean="0"/>
              <a:t>Fuentes</a:t>
            </a:r>
            <a:endParaRPr lang="es-ES" sz="2400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CERESUELA,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J. L. (1998), “De la Dehesa al Bosque Mediterráneo”,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en C. G. Hernández Díaz-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Ambrona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 (coord.), 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Jornadas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de Agronomía. La dehesa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. Madrid: Editorial Agrícola Española, S.A., pp. </a:t>
            </a:r>
            <a:r>
              <a:rPr lang="es-ES" sz="1200" dirty="0">
                <a:latin typeface="Arial" panose="020B0604020202020204" pitchFamily="34" charset="0"/>
                <a:cs typeface="Arial" panose="020B0604020202020204" pitchFamily="34" charset="0"/>
              </a:rPr>
              <a:t>45-51. </a:t>
            </a: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DAZA, A, (2014), 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Vacuno de carne con criterios económicos.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Madrid: Ed. Agrícola Española  y Ministerio de Agricultura, Alimentación y Medio Ambiente. 320 pp.</a:t>
            </a: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FUNDACIÓ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PRIVADA PER AL PROGRES DE LA PRODUCCIÓ ANIMAL (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FpPPA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), (2015),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Análisis de los condicionantes productivos, internos y externos, del sector vacuno de carne en España. </a:t>
            </a:r>
            <a:r>
              <a:rPr lang="es-ES_tradnl" sz="12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http://www.magrama.gob.es/es/ganaderia/temas/produccion-y-mercados-ganaderos/MemEjec_estudio_Total_terneros_2014-final_tcm7-364098.pdf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. Consultado el 13 de junio de 2015.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HERNÁNDEZ DÍAZ-AMBRONA, C.G. (1998), “Ecología y fisiología de la dehesa”, en C. G. Hernández Díaz-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Ambrona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 (coord.),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Jornadas de Agronomía. La dehesa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. Madrid: Editorial Agrícola Española, S.A., pp. 53-94.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MINISTERIO DE AGRICULTURA, ALIMENTACIÓN Y MEDIO AMBIENTE, Encuestas ganaderas.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http://www.magrama.gob.es/es/estadistica/temas/estadisticas-agrarias/ganaderia/encuestas-ganaderas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MINISTERIO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DE AGRICULTURA, ALIMENTACIÓN Y MEDIO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AMBIENTE (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2014), 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Encuestas ganaderas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http://www.magrama.gob.es/es/estadistica/temas/estadisticas-agrarias/ganaderia/encuestas-ganaderas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Consultado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el 13 de junio de 2015. </a:t>
            </a:r>
            <a:endParaRPr lang="es-ES_tradnl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MINISTERIO DE AGRICULTURA, ALIMENTACIÓN Y MEDIO AMBIENTE,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Secretaría General de Agricultura y Alimentación (2014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Datos de las DOP e IGP de productos agroalimentarios. Año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2013.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www.magrama.gob.es/es/alimentacion/temas/calidad-agroalimentaria/calidad-diferenciada/dop/htm/cifrasydatos.aspx</a:t>
            </a:r>
            <a:r>
              <a:rPr lang="es-ES_tradnl" sz="1200" i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Consultado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14 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de junio de 2015. 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MINISTERIO DE AGRICULTURA, ALIMENTACIÓN Y MEDIO AMBIENTE, Subdirección General de Productos Ganaderos (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2014),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Estudio del sector español de vacas nodrizas. Datos SITRAN. </a:t>
            </a:r>
            <a:r>
              <a:rPr lang="es-ES_tradnl" sz="1200" u="sng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http://www.magrama.gob.es/es/ganaderia/temas/produccion-y-mercados-ganaderos/estudio_nodrizas_2014_tcm7-267234.pdf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. Consultado el 13 de junio de 2015. </a:t>
            </a: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MONTERO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, G.; SAN MIGUEL, A.; CAÑELLAS, I. (1998), “Sistemas de Selvicultura mediterránea. La dehesa”, en Jiménez Díaz, R.M. y J. Lamo de Espinosa, </a:t>
            </a:r>
            <a:r>
              <a:rPr lang="es-ES_tradnl" sz="1200" i="1" dirty="0">
                <a:latin typeface="Arial" panose="020B0604020202020204" pitchFamily="34" charset="0"/>
                <a:cs typeface="Arial" panose="020B0604020202020204" pitchFamily="34" charset="0"/>
              </a:rPr>
              <a:t>Agricultura sostenible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. Madrid: 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Agrofuturo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Life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s-ES_tradnl" sz="1200" dirty="0" err="1">
                <a:latin typeface="Arial" panose="020B0604020202020204" pitchFamily="34" charset="0"/>
                <a:cs typeface="Arial" panose="020B0604020202020204" pitchFamily="34" charset="0"/>
              </a:rPr>
              <a:t>Mundi</a:t>
            </a:r>
            <a:r>
              <a:rPr lang="es-ES_tradnl" sz="1200" dirty="0">
                <a:latin typeface="Arial" panose="020B0604020202020204" pitchFamily="34" charset="0"/>
                <a:cs typeface="Arial" panose="020B0604020202020204" pitchFamily="34" charset="0"/>
              </a:rPr>
              <a:t>-Prensa, pp. 519-554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www.magrama.gob.es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_tradnl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www.gobex.es, www.dicyt.es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, www.myguiadeviajes.com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www.moucha.com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footage.framefood.com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m.forocoches.com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www.quesosdeovejazacatena.com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www.turismoextremadura.com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, 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www.avicultura.com</a:t>
            </a: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29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23" y="4323978"/>
            <a:ext cx="3909786" cy="2513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766" y="232048"/>
            <a:ext cx="4037229" cy="22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3"/>
          <a:stretch/>
        </p:blipFill>
        <p:spPr bwMode="auto">
          <a:xfrm>
            <a:off x="-527620" y="37728"/>
            <a:ext cx="5691386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2"/>
          <a:stretch/>
        </p:blipFill>
        <p:spPr bwMode="auto">
          <a:xfrm>
            <a:off x="4484290" y="2492896"/>
            <a:ext cx="5272286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58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5"/>
          <a:stretch/>
        </p:blipFill>
        <p:spPr bwMode="auto">
          <a:xfrm>
            <a:off x="5775960" y="26288"/>
            <a:ext cx="3368040" cy="295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2962275"/>
            <a:ext cx="270510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4906888" cy="1143000"/>
          </a:xfrm>
        </p:spPr>
        <p:txBody>
          <a:bodyPr>
            <a:normAutofit/>
          </a:bodyPr>
          <a:lstStyle/>
          <a:p>
            <a:r>
              <a:rPr lang="es-ES" dirty="0"/>
              <a:t>¿Qué es la dehesa?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-26640" y="764704"/>
            <a:ext cx="5981700" cy="6192688"/>
          </a:xfrm>
        </p:spPr>
        <p:txBody>
          <a:bodyPr>
            <a:normAutofit fontScale="85000" lnSpcReduction="10000"/>
          </a:bodyPr>
          <a:lstStyle/>
          <a:p>
            <a:r>
              <a:rPr lang="es-ES_tradnl" dirty="0" smtClean="0"/>
              <a:t>“Uno </a:t>
            </a:r>
            <a:r>
              <a:rPr lang="es-ES_tradnl" dirty="0"/>
              <a:t>de los sistemas (...) más bellos y eficientes para aprovechar los </a:t>
            </a:r>
            <a:r>
              <a:rPr lang="es-ES_tradnl" b="1" dirty="0"/>
              <a:t>recursos diversos, escasos y estacionalmente variables</a:t>
            </a:r>
            <a:r>
              <a:rPr lang="es-ES_tradnl" dirty="0"/>
              <a:t> de los ecosistemas mediterráneos de </a:t>
            </a:r>
            <a:r>
              <a:rPr lang="es-ES_tradnl" b="1" dirty="0"/>
              <a:t>suelos </a:t>
            </a:r>
            <a:r>
              <a:rPr lang="es-ES_tradnl" b="1" dirty="0" smtClean="0"/>
              <a:t>pobres</a:t>
            </a:r>
            <a:r>
              <a:rPr lang="es-ES_tradnl" dirty="0" smtClean="0"/>
              <a:t>” </a:t>
            </a:r>
            <a:r>
              <a:rPr lang="es-ES_tradnl" sz="2400" dirty="0" smtClean="0"/>
              <a:t>(Montero, San Miguel y </a:t>
            </a:r>
            <a:r>
              <a:rPr lang="es-ES_tradnl" sz="2400" dirty="0" err="1" smtClean="0"/>
              <a:t>Cañellas</a:t>
            </a:r>
            <a:r>
              <a:rPr lang="es-ES_tradnl" sz="2400" dirty="0" smtClean="0"/>
              <a:t>, 1998)</a:t>
            </a:r>
          </a:p>
          <a:p>
            <a:endParaRPr lang="es-ES_tradnl" b="1" dirty="0" smtClean="0"/>
          </a:p>
          <a:p>
            <a:r>
              <a:rPr lang="es-ES_tradnl" b="1" dirty="0" smtClean="0"/>
              <a:t>“Se hacen</a:t>
            </a:r>
            <a:r>
              <a:rPr lang="es-ES_tradnl" dirty="0" smtClean="0"/>
              <a:t>, </a:t>
            </a:r>
            <a:r>
              <a:rPr lang="es-ES_tradnl" dirty="0"/>
              <a:t>son una creación humana sobre el bosque mediterráneo” </a:t>
            </a:r>
            <a:r>
              <a:rPr lang="es-ES_tradnl" sz="2400" dirty="0"/>
              <a:t>(Hernández Díaz-</a:t>
            </a:r>
            <a:r>
              <a:rPr lang="es-ES_tradnl" sz="2400" dirty="0" err="1"/>
              <a:t>Ambrona</a:t>
            </a:r>
            <a:r>
              <a:rPr lang="es-ES_tradnl" sz="2400" dirty="0"/>
              <a:t>, 1998</a:t>
            </a:r>
            <a:r>
              <a:rPr lang="es-ES_tradnl" sz="2400" dirty="0" smtClean="0"/>
              <a:t>)</a:t>
            </a:r>
            <a:endParaRPr lang="es-ES" dirty="0"/>
          </a:p>
          <a:p>
            <a:endParaRPr lang="es-ES_tradnl" dirty="0" smtClean="0"/>
          </a:p>
          <a:p>
            <a:r>
              <a:rPr lang="es-ES_tradnl" dirty="0" smtClean="0"/>
              <a:t>Explotación </a:t>
            </a:r>
            <a:r>
              <a:rPr lang="es-ES_tradnl" dirty="0"/>
              <a:t>diversificada basada fundamentalmente en la ganadería </a:t>
            </a:r>
            <a:r>
              <a:rPr lang="es-ES_tradnl" dirty="0" smtClean="0"/>
              <a:t>extensiva, una </a:t>
            </a:r>
            <a:r>
              <a:rPr lang="es-ES_tradnl" dirty="0"/>
              <a:t>forma óptima de rentabilizar un </a:t>
            </a:r>
            <a:r>
              <a:rPr lang="es-ES_tradnl" b="1" dirty="0"/>
              <a:t>potencial ecológico bastante restringido </a:t>
            </a:r>
            <a:r>
              <a:rPr lang="es-ES_tradnl" sz="2400" dirty="0"/>
              <a:t>(</a:t>
            </a:r>
            <a:r>
              <a:rPr lang="es-ES_tradnl" sz="2400" dirty="0" err="1"/>
              <a:t>Ceresuela</a:t>
            </a:r>
            <a:r>
              <a:rPr lang="es-ES_tradnl" sz="2400" dirty="0"/>
              <a:t>, 1998</a:t>
            </a:r>
            <a:r>
              <a:rPr lang="es-ES_tradnl" sz="2400" dirty="0" smtClean="0"/>
              <a:t>)</a:t>
            </a:r>
            <a:endParaRPr lang="es-ES" sz="2400" dirty="0"/>
          </a:p>
          <a:p>
            <a:pPr marL="0" indent="0">
              <a:buNone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9839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s-ES" dirty="0" smtClean="0"/>
              <a:t>¿Qué es la dehesa?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7504" y="1052736"/>
            <a:ext cx="9036496" cy="4525963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es-ES" sz="3200" dirty="0" smtClean="0"/>
              <a:t>Sistema </a:t>
            </a:r>
            <a:r>
              <a:rPr lang="es-ES" sz="3200" b="1" dirty="0" err="1" smtClean="0"/>
              <a:t>agrosilvopastoral</a:t>
            </a:r>
            <a:r>
              <a:rPr lang="es-ES" sz="3200" dirty="0"/>
              <a:t> de </a:t>
            </a:r>
            <a:r>
              <a:rPr lang="es-ES" sz="3200" dirty="0" smtClean="0"/>
              <a:t>producción, </a:t>
            </a:r>
            <a:r>
              <a:rPr lang="es-ES" sz="3200" b="1" dirty="0" smtClean="0"/>
              <a:t>integrado </a:t>
            </a:r>
            <a:r>
              <a:rPr lang="es-ES" sz="3200" dirty="0" smtClean="0"/>
              <a:t>con su medio, </a:t>
            </a:r>
            <a:r>
              <a:rPr lang="es-ES" sz="3200" b="1" dirty="0" smtClean="0"/>
              <a:t>sostenible</a:t>
            </a:r>
            <a:endParaRPr lang="es-ES" sz="32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85" y="2132856"/>
            <a:ext cx="4126885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81" y="4869160"/>
            <a:ext cx="3609751" cy="270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198712"/>
            <a:ext cx="6096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958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360040" y="-315416"/>
            <a:ext cx="8460432" cy="1143000"/>
          </a:xfrm>
        </p:spPr>
        <p:txBody>
          <a:bodyPr>
            <a:normAutofit fontScale="90000"/>
          </a:bodyPr>
          <a:lstStyle/>
          <a:p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3100" dirty="0"/>
              <a:t/>
            </a:r>
            <a:br>
              <a:rPr lang="es-ES" sz="3100" dirty="0"/>
            </a:br>
            <a:r>
              <a:rPr lang="es-ES" dirty="0" smtClean="0"/>
              <a:t>Dehesa: censos ganaderos </a:t>
            </a:r>
            <a:r>
              <a:rPr lang="es-ES" sz="3100" dirty="0" smtClean="0"/>
              <a:t/>
            </a:r>
            <a:br>
              <a:rPr lang="es-ES" sz="3100" dirty="0" smtClean="0"/>
            </a:br>
            <a:endParaRPr lang="es-ES" sz="3600" dirty="0"/>
          </a:p>
        </p:txBody>
      </p:sp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3600" dirty="0" smtClean="0"/>
              <a:t>Vacas </a:t>
            </a:r>
            <a:r>
              <a:rPr lang="es-ES" sz="3600" dirty="0"/>
              <a:t>nodrizas: </a:t>
            </a:r>
            <a:r>
              <a:rPr lang="es-ES" dirty="0" smtClean="0"/>
              <a:t>68</a:t>
            </a:r>
            <a:r>
              <a:rPr lang="es-ES" dirty="0"/>
              <a:t>% en Galicia, Castilla y León, Extremadura y Andalucía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772816"/>
            <a:ext cx="7515225" cy="486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732240" y="652534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MAGRAMA,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56709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3100" dirty="0" smtClean="0"/>
              <a:t/>
            </a:r>
            <a:br>
              <a:rPr lang="es-ES" sz="3100" dirty="0" smtClean="0"/>
            </a:br>
            <a:r>
              <a:rPr lang="es-ES" sz="3100" dirty="0"/>
              <a:t/>
            </a:r>
            <a:br>
              <a:rPr lang="es-ES" sz="3100" dirty="0"/>
            </a:br>
            <a:r>
              <a:rPr lang="es-ES" dirty="0" smtClean="0"/>
              <a:t>Dehesa: censos ganaderos</a:t>
            </a:r>
            <a:r>
              <a:rPr lang="es-ES" sz="3100" dirty="0" smtClean="0"/>
              <a:t/>
            </a:r>
            <a:br>
              <a:rPr lang="es-ES" sz="3100" dirty="0" smtClean="0"/>
            </a:br>
            <a:endParaRPr lang="es-ES" sz="36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4576089"/>
              </p:ext>
            </p:extLst>
          </p:nvPr>
        </p:nvGraphicFramePr>
        <p:xfrm>
          <a:off x="323529" y="692696"/>
          <a:ext cx="8364447" cy="5751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72407"/>
                <a:gridCol w="2304256"/>
                <a:gridCol w="2387784"/>
              </a:tblGrid>
              <a:tr h="370840">
                <a:tc>
                  <a:txBody>
                    <a:bodyPr/>
                    <a:lstStyle/>
                    <a:p>
                      <a:pPr algn="l" fontAlgn="b"/>
                      <a:endParaRPr lang="es-ES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Vacuno total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Vacas carne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Salamanca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530.030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250.956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Zamora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93.126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30.898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Ávila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200.771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80.654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Badajoz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285.063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146.794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Cáceres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497.819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253.769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Sevilla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106.475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42.448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Huelva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66.543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34.232</a:t>
                      </a:r>
                    </a:p>
                  </a:txBody>
                  <a:tcPr marL="21562" marR="21562" marT="9525" marB="0" anchor="b"/>
                </a:tc>
              </a:tr>
              <a:tr h="356146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Cádiz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145.681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67.322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Córdoba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149.860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46.522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Ciudad Real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88.086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45.894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Toledo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238.977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38.461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2.402.431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1.037.950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ESPAÑA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6.008.258</a:t>
                      </a: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1.840.248</a:t>
                      </a:r>
                    </a:p>
                  </a:txBody>
                  <a:tcPr marL="21562" marR="21562" marT="9525" marB="0" anchor="b"/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E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Porcentaje </a:t>
                      </a:r>
                      <a:r>
                        <a:rPr lang="es-E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</a:t>
                      </a:r>
                      <a:r>
                        <a:rPr lang="es-E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dehesa</a:t>
                      </a:r>
                      <a:endParaRPr lang="es-E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40,0 %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562" marR="21562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56,4 %</a:t>
                      </a:r>
                      <a:endParaRPr lang="es-E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562" marR="21562" marT="9525" marB="0" anchor="b"/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3995936" y="6597352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Ministerio de Agricultura: Encuestas ganaderas , mayo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71396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Distribución regional vacas nodrizas 2014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8067675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2 Elipse"/>
          <p:cNvSpPr/>
          <p:nvPr/>
        </p:nvSpPr>
        <p:spPr>
          <a:xfrm>
            <a:off x="5868144" y="5688632"/>
            <a:ext cx="1368152" cy="76470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Elipse"/>
          <p:cNvSpPr/>
          <p:nvPr/>
        </p:nvSpPr>
        <p:spPr>
          <a:xfrm>
            <a:off x="539552" y="5085184"/>
            <a:ext cx="1584176" cy="7697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CuadroTexto"/>
          <p:cNvSpPr txBox="1"/>
          <p:nvPr/>
        </p:nvSpPr>
        <p:spPr>
          <a:xfrm>
            <a:off x="6732240" y="6525344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MAGRAMA, 2014</a:t>
            </a:r>
            <a:endParaRPr lang="es-ES" sz="1600" dirty="0"/>
          </a:p>
        </p:txBody>
      </p:sp>
    </p:spTree>
    <p:extLst>
      <p:ext uri="{BB962C8B-B14F-4D97-AF65-F5344CB8AC3E}">
        <p14:creationId xmlns:p14="http://schemas.microsoft.com/office/powerpoint/2010/main" val="184875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/>
          <a:lstStyle/>
          <a:p>
            <a:r>
              <a:rPr lang="es-ES" dirty="0" smtClean="0"/>
              <a:t>Sistemas de producción en dehesa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23528" y="764704"/>
            <a:ext cx="8686800" cy="51740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s-ES" b="1" dirty="0" smtClean="0"/>
              <a:t>Base animal</a:t>
            </a:r>
            <a:r>
              <a:rPr lang="es-ES" dirty="0" smtClean="0"/>
              <a:t>:</a:t>
            </a:r>
            <a:r>
              <a:rPr lang="es-ES" b="1" dirty="0" smtClean="0"/>
              <a:t> </a:t>
            </a:r>
            <a:r>
              <a:rPr lang="es-ES" dirty="0" smtClean="0"/>
              <a:t>sobre todo, madres </a:t>
            </a:r>
            <a:r>
              <a:rPr lang="es-ES" i="1" dirty="0" smtClean="0"/>
              <a:t>cruzadas</a:t>
            </a:r>
            <a:r>
              <a:rPr lang="es-ES" dirty="0" smtClean="0"/>
              <a:t> y sementales de razas </a:t>
            </a:r>
            <a:r>
              <a:rPr lang="es-ES" dirty="0" err="1" smtClean="0"/>
              <a:t>mejorantes</a:t>
            </a:r>
            <a:endParaRPr lang="es-ES" dirty="0" smtClean="0"/>
          </a:p>
          <a:p>
            <a:pPr marL="0" indent="0">
              <a:buNone/>
            </a:pP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736" y="1844823"/>
            <a:ext cx="4167728" cy="312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08832"/>
            <a:ext cx="3684282" cy="245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6" y="2620888"/>
            <a:ext cx="4267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308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1045</TotalTime>
  <Words>1232</Words>
  <Application>Microsoft Office PowerPoint</Application>
  <PresentationFormat>Presentación en pantalla (4:3)</PresentationFormat>
  <Paragraphs>261</Paragraphs>
  <Slides>27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¿Qué es la dehesa?</vt:lpstr>
      <vt:lpstr>¿Qué es la dehesa?</vt:lpstr>
      <vt:lpstr>  Dehesa: censos ganaderos  </vt:lpstr>
      <vt:lpstr>  Dehesa: censos ganaderos </vt:lpstr>
      <vt:lpstr>Distribución regional vacas nodrizas 2014</vt:lpstr>
      <vt:lpstr>Sistemas de producción en dehesa</vt:lpstr>
      <vt:lpstr>Razas de las vacas nodrizas 2014</vt:lpstr>
      <vt:lpstr>Solo un 31% de las vacas nodrizas están inscritas en Libros Genealógicos</vt:lpstr>
      <vt:lpstr>Sistemas de producción</vt:lpstr>
      <vt:lpstr>Fertilidad media por razas</vt:lpstr>
      <vt:lpstr>Sistemas de producción</vt:lpstr>
      <vt:lpstr>Incidencia de IGPs (2013)</vt:lpstr>
      <vt:lpstr>Incidencia de IGPs</vt:lpstr>
      <vt:lpstr>Sistemas de producción</vt:lpstr>
      <vt:lpstr>Sistemas de producción</vt:lpstr>
      <vt:lpstr>Resultados técnico-económicos de vacas de raza Avileña-Negra Ibérica sometidas a paridera continua y concentrada</vt:lpstr>
      <vt:lpstr>Sistemas de producción</vt:lpstr>
      <vt:lpstr>Sistemas de producción</vt:lpstr>
      <vt:lpstr>Puntos fuertes  de la producción animal extensiva  (Ministerio de Agricultura, Alimentación y Medio Ambiente, 2014)</vt:lpstr>
      <vt:lpstr>Producciones</vt:lpstr>
      <vt:lpstr>¿Qué demanda el consumidor?</vt:lpstr>
      <vt:lpstr>Qué podemos hacer</vt:lpstr>
      <vt:lpstr>Presentación de PowerPoint</vt:lpstr>
      <vt:lpstr>Fuentes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65</cp:revision>
  <dcterms:created xsi:type="dcterms:W3CDTF">2015-06-14T09:42:39Z</dcterms:created>
  <dcterms:modified xsi:type="dcterms:W3CDTF">2015-06-19T05:12:25Z</dcterms:modified>
</cp:coreProperties>
</file>